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68" r:id="rId4"/>
    <p:sldId id="265" r:id="rId5"/>
    <p:sldId id="271" r:id="rId6"/>
    <p:sldId id="269" r:id="rId7"/>
    <p:sldId id="270" r:id="rId8"/>
    <p:sldId id="275" r:id="rId9"/>
    <p:sldId id="272" r:id="rId10"/>
    <p:sldId id="274" r:id="rId11"/>
    <p:sldId id="273" r:id="rId12"/>
    <p:sldId id="280" r:id="rId13"/>
    <p:sldId id="282" r:id="rId14"/>
    <p:sldId id="276" r:id="rId15"/>
    <p:sldId id="283" r:id="rId16"/>
    <p:sldId id="279" r:id="rId17"/>
    <p:sldId id="278" r:id="rId18"/>
    <p:sldId id="281" r:id="rId19"/>
    <p:sldId id="277" r:id="rId20"/>
    <p:sldId id="284" r:id="rId21"/>
    <p:sldId id="285" r:id="rId22"/>
    <p:sldId id="286" r:id="rId23"/>
    <p:sldId id="287" r:id="rId24"/>
    <p:sldId id="288" r:id="rId25"/>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dirty="0"/>
              <a:t>Preferred </a:t>
            </a:r>
            <a:r>
              <a:rPr lang="en-US" sz="1862" b="0" i="0" u="none" strike="noStrike" kern="1200" spc="0" baseline="0" dirty="0">
                <a:solidFill>
                  <a:srgbClr val="000000">
                    <a:lumMod val="65000"/>
                    <a:lumOff val="35000"/>
                  </a:srgbClr>
                </a:solidFill>
                <a:latin typeface="+mn-lt"/>
                <a:ea typeface="+mn-ea"/>
                <a:cs typeface="+mn-cs"/>
              </a:rPr>
              <a:t>Conceptual  </a:t>
            </a:r>
          </a:p>
          <a:p>
            <a:pPr marL="0" marR="0" lvl="0" indent="0" algn="ctr" defTabSz="914400" rtl="0" eaLnBrk="1" fontAlgn="auto" latinLnBrk="0" hangingPunct="1">
              <a:lnSpc>
                <a:spcPct val="100000"/>
              </a:lnSpc>
              <a:spcBef>
                <a:spcPts val="0"/>
              </a:spcBef>
              <a:spcAft>
                <a:spcPts val="0"/>
              </a:spcAft>
              <a:buClrTx/>
              <a:buSzTx/>
              <a:buFontTx/>
              <a:buNone/>
              <a:tabLst/>
              <a:defRPr>
                <a:solidFill>
                  <a:srgbClr val="000000">
                    <a:lumMod val="65000"/>
                    <a:lumOff val="35000"/>
                  </a:srgbClr>
                </a:solidFill>
              </a:defRPr>
            </a:pPr>
            <a:r>
              <a:rPr lang="en-US" baseline="0" dirty="0"/>
              <a:t> </a:t>
            </a:r>
            <a:r>
              <a:rPr lang="en-US" dirty="0"/>
              <a:t>Cross</a:t>
            </a:r>
            <a:r>
              <a:rPr lang="en-US" baseline="0" dirty="0"/>
              <a:t> Section</a:t>
            </a:r>
            <a:endParaRPr lang="en-US"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endParaRPr lang="en-US"/>
        </a:p>
      </c:txPr>
    </c:title>
    <c:autoTitleDeleted val="0"/>
    <c:plotArea>
      <c:layout/>
      <c:pieChart>
        <c:varyColors val="1"/>
        <c:ser>
          <c:idx val="0"/>
          <c:order val="0"/>
          <c:tx>
            <c:strRef>
              <c:f>Sheet1!$B$1</c:f>
              <c:strCache>
                <c:ptCount val="1"/>
                <c:pt idx="0">
                  <c:v>Preferred Concept from public comments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F97-4F83-AECF-C8F535D4359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F97-4F83-AECF-C8F535D4359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F97-4F83-AECF-C8F535D43591}"/>
              </c:ext>
            </c:extLst>
          </c:dPt>
          <c:cat>
            <c:strRef>
              <c:f>Sheet1!$A$2:$A$4</c:f>
              <c:strCache>
                <c:ptCount val="3"/>
                <c:pt idx="0">
                  <c:v>One Way with Parking</c:v>
                </c:pt>
                <c:pt idx="1">
                  <c:v>Two Way With Limited Parking</c:v>
                </c:pt>
                <c:pt idx="2">
                  <c:v>Two Way with Dedicated Parking Lane</c:v>
                </c:pt>
              </c:strCache>
            </c:strRef>
          </c:cat>
          <c:val>
            <c:numRef>
              <c:f>Sheet1!$B$2:$B$4</c:f>
              <c:numCache>
                <c:formatCode>General</c:formatCode>
                <c:ptCount val="3"/>
                <c:pt idx="0">
                  <c:v>12</c:v>
                </c:pt>
                <c:pt idx="1">
                  <c:v>14</c:v>
                </c:pt>
                <c:pt idx="2">
                  <c:v>1</c:v>
                </c:pt>
              </c:numCache>
            </c:numRef>
          </c:val>
          <c:extLst>
            <c:ext xmlns:c16="http://schemas.microsoft.com/office/drawing/2014/chart" uri="{C3380CC4-5D6E-409C-BE32-E72D297353CC}">
              <c16:uniqueId val="{00000000-3E55-47D1-89C7-30BA1FD8240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Resident</a:t>
            </a:r>
            <a:r>
              <a:rPr lang="en-US" baseline="0" dirty="0"/>
              <a:t> Meeting Survey</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Yes </c:v>
                </c:pt>
              </c:strCache>
            </c:strRef>
          </c:tx>
          <c:spPr>
            <a:solidFill>
              <a:schemeClr val="accent1"/>
            </a:solidFill>
            <a:ln>
              <a:noFill/>
            </a:ln>
            <a:effectLst/>
          </c:spPr>
          <c:invertIfNegative val="0"/>
          <c:cat>
            <c:strRef>
              <c:f>Sheet1!$A$2:$A$5</c:f>
              <c:strCache>
                <c:ptCount val="4"/>
                <c:pt idx="0">
                  <c:v>Two Way Traffic</c:v>
                </c:pt>
                <c:pt idx="1">
                  <c:v>Single Sidewalk</c:v>
                </c:pt>
                <c:pt idx="2">
                  <c:v>Keep a parking option</c:v>
                </c:pt>
                <c:pt idx="3">
                  <c:v>Seasonal Parking</c:v>
                </c:pt>
              </c:strCache>
            </c:strRef>
          </c:cat>
          <c:val>
            <c:numRef>
              <c:f>Sheet1!$B$2:$B$5</c:f>
              <c:numCache>
                <c:formatCode>General</c:formatCode>
                <c:ptCount val="4"/>
                <c:pt idx="0">
                  <c:v>18</c:v>
                </c:pt>
                <c:pt idx="1">
                  <c:v>20</c:v>
                </c:pt>
                <c:pt idx="2">
                  <c:v>17</c:v>
                </c:pt>
                <c:pt idx="3">
                  <c:v>15</c:v>
                </c:pt>
              </c:numCache>
            </c:numRef>
          </c:val>
          <c:extLst>
            <c:ext xmlns:c16="http://schemas.microsoft.com/office/drawing/2014/chart" uri="{C3380CC4-5D6E-409C-BE32-E72D297353CC}">
              <c16:uniqueId val="{00000000-8BD5-4EE4-A09A-BC2D3D70A612}"/>
            </c:ext>
          </c:extLst>
        </c:ser>
        <c:ser>
          <c:idx val="1"/>
          <c:order val="1"/>
          <c:tx>
            <c:strRef>
              <c:f>Sheet1!$C$1</c:f>
              <c:strCache>
                <c:ptCount val="1"/>
                <c:pt idx="0">
                  <c:v>No</c:v>
                </c:pt>
              </c:strCache>
            </c:strRef>
          </c:tx>
          <c:spPr>
            <a:solidFill>
              <a:schemeClr val="accent2"/>
            </a:solidFill>
            <a:ln>
              <a:noFill/>
            </a:ln>
            <a:effectLst/>
          </c:spPr>
          <c:invertIfNegative val="0"/>
          <c:cat>
            <c:strRef>
              <c:f>Sheet1!$A$2:$A$5</c:f>
              <c:strCache>
                <c:ptCount val="4"/>
                <c:pt idx="0">
                  <c:v>Two Way Traffic</c:v>
                </c:pt>
                <c:pt idx="1">
                  <c:v>Single Sidewalk</c:v>
                </c:pt>
                <c:pt idx="2">
                  <c:v>Keep a parking option</c:v>
                </c:pt>
                <c:pt idx="3">
                  <c:v>Seasonal Parking</c:v>
                </c:pt>
              </c:strCache>
            </c:strRef>
          </c:cat>
          <c:val>
            <c:numRef>
              <c:f>Sheet1!$C$2:$C$5</c:f>
              <c:numCache>
                <c:formatCode>General</c:formatCode>
                <c:ptCount val="4"/>
                <c:pt idx="0">
                  <c:v>5</c:v>
                </c:pt>
                <c:pt idx="1">
                  <c:v>3</c:v>
                </c:pt>
                <c:pt idx="2">
                  <c:v>6</c:v>
                </c:pt>
                <c:pt idx="3">
                  <c:v>8</c:v>
                </c:pt>
              </c:numCache>
            </c:numRef>
          </c:val>
          <c:extLst>
            <c:ext xmlns:c16="http://schemas.microsoft.com/office/drawing/2014/chart" uri="{C3380CC4-5D6E-409C-BE32-E72D297353CC}">
              <c16:uniqueId val="{00000001-8BD5-4EE4-A09A-BC2D3D70A612}"/>
            </c:ext>
          </c:extLst>
        </c:ser>
        <c:dLbls>
          <c:showLegendKey val="0"/>
          <c:showVal val="0"/>
          <c:showCatName val="0"/>
          <c:showSerName val="0"/>
          <c:showPercent val="0"/>
          <c:showBubbleSize val="0"/>
        </c:dLbls>
        <c:gapWidth val="219"/>
        <c:overlap val="-27"/>
        <c:axId val="1153413167"/>
        <c:axId val="1156681455"/>
      </c:barChart>
      <c:catAx>
        <c:axId val="1153413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6681455"/>
        <c:crosses val="autoZero"/>
        <c:auto val="1"/>
        <c:lblAlgn val="ctr"/>
        <c:lblOffset val="100"/>
        <c:noMultiLvlLbl val="0"/>
      </c:catAx>
      <c:valAx>
        <c:axId val="11566814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34131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368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B5632-17D4-FBB3-4D1F-536FCC59B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BA904-42A3-2502-CFE3-B710137D38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E1C6CB-737C-FAA9-638B-54BB550C214A}"/>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493B3916-5917-4DC1-FD0E-7C631C19C448}"/>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457940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938F4-5FF6-221E-FF15-621E2DFB2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274CC-C68B-C69D-C210-7360D442A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415893-1278-4910-8478-EE14692DD40A}"/>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382EBDF6-864D-0B12-660C-5B99FB8D4878}"/>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1230838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88A26-2204-B688-238D-1AA762684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7D207-ECD0-6CF3-0D3D-ACA8BC188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575984-F95C-3953-1DAF-E219993736C9}"/>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4189262B-3E90-A0D4-734B-2B5C21E58FDD}"/>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3244255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0B6C8-2EE5-8108-9DD0-F73D02C28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A700F-F460-DEEB-4984-A7DBD6AB78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3FEB7D-64DC-3B10-E64B-6466A3A4C2CD}"/>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CE342ABB-8FC3-FC29-36AF-406B3936E8BA}"/>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3558099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A4605-C3F8-A328-12AF-ADDF23AFF4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32110-FE71-F722-A0AD-DFC7FBDC9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D3767-9E1C-93A7-B794-C7AF48A57117}"/>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D2EF26ED-E0E1-38CA-6929-ECC4FC4837AB}"/>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3102276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70861-1963-D2BF-35F5-E3ED85B57A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EA2454-D6E0-A22B-0158-8B97185B75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E70124-C65E-AF3B-3E48-624A27A9B7ED}"/>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05D0D5E7-0370-78F0-E9B5-EEBEAD7F5393}"/>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1173843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3DFBC-7EEF-2184-FB87-16F73A290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F3C620-6924-7C01-12F4-2E4CB579D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7BFB4-271C-010E-5220-CFD6DCF9CF8D}"/>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413837FD-6A33-598C-0A55-8B9D6D76C6E0}"/>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3836421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8B6FC-6425-F78F-FA64-337A40B44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B1A11-FF7A-ADEE-DD0D-490859114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BDB94-1670-79DA-233A-22AA8D517613}"/>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3BD74F0D-64E6-977E-FCDE-B18F9CB34849}"/>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2435978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CB32C-B65C-EFEC-83E9-DADA53B25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88034-6787-59D2-8342-7B4E46327E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37FC85-01D9-21FD-03FF-8FED51AA1B5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1CCD5844-C4CC-446A-0EE6-A6FC7FB06340}"/>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1972274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C100D-843F-5B39-2FC2-26AE0259E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A595F-A19F-F529-4A62-DC9C8BC80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FA186-133F-3ECF-97F8-61CF54FA7A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5E39BCD6-7AFF-7730-FB0C-B4C30160A624}"/>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3961198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C100D-843F-5B39-2FC2-26AE0259E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A595F-A19F-F529-4A62-DC9C8BC80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FA186-133F-3ECF-97F8-61CF54FA7A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5E39BCD6-7AFF-7730-FB0C-B4C30160A62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7908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1C21B-4CED-5595-F781-FFDA9DDC8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1A3A1-2420-6269-9C51-48476456FA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821DA-6CE0-3EED-23C7-812EA1EF0D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99669756-A179-F01B-C95B-92E8D8D30DAA}"/>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1400130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C100D-843F-5B39-2FC2-26AE0259E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A595F-A19F-F529-4A62-DC9C8BC80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FA186-133F-3ECF-97F8-61CF54FA7A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5E39BCD6-7AFF-7730-FB0C-B4C30160A62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1719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9B0AB-9360-10DE-2A2B-6B0BE7040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C115D-7052-B03E-BC50-4E35CDC5CC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F3A30-3097-E093-17B5-5B455F6E8F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4E725D11-D2CF-81A8-E650-FE4DCDC723A1}"/>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584529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1320E-A034-3B43-34A7-AA4AED4C1C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CFC6D-A8B4-C0EE-389C-CA2314FF2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147CC5-E8C4-8D33-9DB9-D27F8364F0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84E4B79D-D827-946C-25E8-757580EF18B0}"/>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4258534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C100D-843F-5B39-2FC2-26AE0259E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A595F-A19F-F529-4A62-DC9C8BC80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FA186-133F-3ECF-97F8-61CF54FA7A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5E39BCD6-7AFF-7730-FB0C-B4C30160A624}"/>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680036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C100D-843F-5B39-2FC2-26AE0259E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A595F-A19F-F529-4A62-DC9C8BC80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FA186-133F-3ECF-97F8-61CF54FA7A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5E39BCD6-7AFF-7730-FB0C-B4C30160A624}"/>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1750604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C935F-5346-2C72-B17D-617747722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96C74-BAF9-0ED2-D28A-E93B442186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1744F-5F03-BBF5-D491-0784690977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FB1AE294-046B-F091-2C70-94B21627A099}"/>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3776425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44F57-B2F4-B794-5F48-89F325847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BE3116-AFD6-276F-71D8-BCBAB4AE93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846799-0C78-91A0-527D-C2511FCD757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E4E1AE46-5D4B-DC2C-07D5-A6591ADEC222}"/>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2780703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833AF-5E35-A611-30DC-F9FA95979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4ABB8-A352-C443-7857-D496A9D2A4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6410A-C218-2B11-A01A-0780ABDDC5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9450EF11-9CE0-236E-0A43-847D2BA6C4A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2479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F0EEE-16F2-D358-518B-C893CFA15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F73E7C-E868-B611-98CC-3111A8B59E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F10E8D-B305-D3F5-0458-CCD649C60C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9EBCDA11-0B7D-E5B8-D043-EAC4371DB58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6873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C3D09-3569-ACA1-369E-813E3E6F6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4FEA4-EDCF-8B86-B13D-7341F34E2E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B4C51-281B-4B95-E17F-DE5D9D67E1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removal of 37 trees will require 148 trees to be planted however in line with the Towns tree maintenance policy the number of trees required for replanting may be reduced if a larger diameter tree can be sourced and spaded. </a:t>
            </a:r>
          </a:p>
          <a:p>
            <a:endParaRPr dirty="0"/>
          </a:p>
        </p:txBody>
      </p:sp>
      <p:sp>
        <p:nvSpPr>
          <p:cNvPr id="4" name="Slide Number Placeholder 3">
            <a:extLst>
              <a:ext uri="{FF2B5EF4-FFF2-40B4-BE49-F238E27FC236}">
                <a16:creationId xmlns:a16="http://schemas.microsoft.com/office/drawing/2014/main" id="{A33B07B9-DF69-289D-9055-C729AACADE78}"/>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75156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179976"/>
      </p:ext>
    </p:extLst>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p:cNvGrpSpPr/>
        <p:nvPr/>
      </p:nvGrpSpPr>
      <p:grpSpPr>
        <a:xfrm>
          <a:off x="0" y="0"/>
          <a:ext cx="0" cy="0"/>
          <a:chOff x="0" y="0"/>
          <a:chExt cx="0" cy="0"/>
        </a:xfrm>
      </p:grpSpPr>
      <p:sp>
        <p:nvSpPr>
          <p:cNvPr id="2" name="rect">
            <a:extLst>
              <a:ext uri="{FF2B5EF4-FFF2-40B4-BE49-F238E27FC236}">
                <a16:creationId xmlns:a16="http://schemas.microsoft.com/office/drawing/2014/main" id="{6F286137-CF15-46B1-B781-C2280C8B63CD}"/>
              </a:ext>
            </a:extLst>
          </p:cNvPr>
          <p:cNvSpPr>
            <a:spLocks noGrp="1"/>
          </p:cNvSpPr>
          <p:nvPr/>
        </p:nvSpPr>
        <p:spPr>
          <a:xfrm>
            <a:off x="0" y="3943350"/>
            <a:ext cx="12192000" cy="114300"/>
          </a:xfrm>
          <a:prstGeom prst="rect">
            <a:avLst/>
          </a:prstGeom>
          <a:solidFill>
            <a:srgbClr val="A94832"/>
          </a:solidFill>
          <a:ln w="0">
            <a:noFill/>
            <a:prstDash val="solid"/>
          </a:ln>
        </p:spPr>
        <p:txBody>
          <a:bodyPr/>
          <a:lstStyle/>
          <a:p>
            <a:endParaRPr lang="en-US" dirty="0"/>
          </a:p>
        </p:txBody>
      </p:sp>
      <p:sp>
        <p:nvSpPr>
          <p:cNvPr id="3" name="label">
            <a:extLst>
              <a:ext uri="{FF2B5EF4-FFF2-40B4-BE49-F238E27FC236}">
                <a16:creationId xmlns:a16="http://schemas.microsoft.com/office/drawing/2014/main" id="{A933F89D-9857-4709-8793-347722F195A9}"/>
              </a:ext>
            </a:extLst>
          </p:cNvPr>
          <p:cNvSpPr>
            <a:spLocks noGrp="1"/>
          </p:cNvSpPr>
          <p:nvPr/>
        </p:nvSpPr>
        <p:spPr>
          <a:xfrm>
            <a:off x="723900" y="4295775"/>
            <a:ext cx="4762500" cy="190500"/>
          </a:xfrm>
          <a:prstGeom prst="rect">
            <a:avLst/>
          </a:prstGeom>
          <a:noFill/>
          <a:ln w="0">
            <a:noFill/>
            <a:prstDash val="solid"/>
          </a:ln>
        </p:spPr>
        <p:txBody>
          <a:bodyPr wrap="square" lIns="0" tIns="0" rIns="0" bIns="0" anchor="t">
            <a:normAutofit/>
          </a:bodyPr>
          <a:lstStyle/>
          <a:p>
            <a:pPr algn="l">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TOWN OF PELHAM • PUBLIC INFORMATION</a:t>
            </a:r>
            <a:r>
              <a:rPr lang="en-US" sz="975" b="1" i="0" dirty="0">
                <a:solidFill>
                  <a:srgbClr val="A94832"/>
                </a:solidFill>
                <a:latin typeface="Aptos"/>
                <a:ea typeface="Aptos"/>
                <a:cs typeface="Aptos"/>
              </a:rPr>
              <a:t> CENTRE #2</a:t>
            </a:r>
            <a:endParaRPr sz="975" b="1" i="0" dirty="0">
              <a:solidFill>
                <a:srgbClr val="A94832"/>
              </a:solidFill>
              <a:latin typeface="Aptos"/>
              <a:ea typeface="Aptos"/>
              <a:cs typeface="Aptos"/>
            </a:endParaRPr>
          </a:p>
        </p:txBody>
      </p:sp>
      <p:sp>
        <p:nvSpPr>
          <p:cNvPr id="4" name="deck-title">
            <a:extLst>
              <a:ext uri="{FF2B5EF4-FFF2-40B4-BE49-F238E27FC236}">
                <a16:creationId xmlns:a16="http://schemas.microsoft.com/office/drawing/2014/main" id="{17585F87-83D2-4260-97D6-32D2EC70A441}"/>
              </a:ext>
            </a:extLst>
          </p:cNvPr>
          <p:cNvSpPr>
            <a:spLocks noGrp="1"/>
          </p:cNvSpPr>
          <p:nvPr/>
        </p:nvSpPr>
        <p:spPr>
          <a:xfrm>
            <a:off x="723900" y="4591050"/>
            <a:ext cx="9906000" cy="1200150"/>
          </a:xfrm>
          <a:prstGeom prst="rect">
            <a:avLst/>
          </a:prstGeom>
          <a:noFill/>
          <a:ln w="0">
            <a:noFill/>
            <a:prstDash val="solid"/>
          </a:ln>
        </p:spPr>
        <p:txBody>
          <a:bodyPr wrap="square" lIns="0" tIns="0" rIns="0" bIns="0" anchor="t">
            <a:normAutofit fontScale="92287" lnSpcReduction="10000"/>
          </a:bodyPr>
          <a:lstStyle/>
          <a:p>
            <a:pPr algn="l">
              <a:lnSpc>
                <a:spcPct val="86000"/>
              </a:lnSpc>
              <a:buNone/>
              <a:defRPr sz="5400" b="1" i="0">
                <a:solidFill>
                  <a:srgbClr val="20352D"/>
                </a:solidFill>
                <a:latin typeface="Georgia"/>
                <a:ea typeface="Georgia"/>
                <a:cs typeface="Georgia"/>
              </a:defRPr>
            </a:pPr>
            <a:r>
              <a:rPr sz="5400" b="1" i="0" dirty="0">
                <a:solidFill>
                  <a:srgbClr val="20352D"/>
                </a:solidFill>
                <a:latin typeface="Georgia"/>
                <a:ea typeface="Georgia"/>
                <a:cs typeface="Georgia"/>
              </a:rPr>
              <a:t>College + Emmett</a:t>
            </a:r>
          </a:p>
          <a:p>
            <a:pPr algn="l">
              <a:lnSpc>
                <a:spcPct val="86000"/>
              </a:lnSpc>
              <a:buNone/>
              <a:defRPr sz="5400" b="1" i="0">
                <a:solidFill>
                  <a:srgbClr val="20352D"/>
                </a:solidFill>
                <a:latin typeface="Georgia"/>
                <a:ea typeface="Georgia"/>
                <a:cs typeface="Georgia"/>
              </a:defRPr>
            </a:pPr>
            <a:r>
              <a:rPr sz="5400" b="1" i="0" dirty="0">
                <a:solidFill>
                  <a:srgbClr val="20352D"/>
                </a:solidFill>
                <a:latin typeface="Georgia"/>
                <a:ea typeface="Georgia"/>
                <a:cs typeface="Georgia"/>
              </a:rPr>
              <a:t>Street Reconstruction</a:t>
            </a:r>
          </a:p>
        </p:txBody>
      </p:sp>
      <p:sp>
        <p:nvSpPr>
          <p:cNvPr id="5" name="subtitle">
            <a:extLst>
              <a:ext uri="{FF2B5EF4-FFF2-40B4-BE49-F238E27FC236}">
                <a16:creationId xmlns:a16="http://schemas.microsoft.com/office/drawing/2014/main" id="{50526219-533E-49E1-A5B0-C2C30662E687}"/>
              </a:ext>
            </a:extLst>
          </p:cNvPr>
          <p:cNvSpPr>
            <a:spLocks noGrp="1"/>
          </p:cNvSpPr>
          <p:nvPr/>
        </p:nvSpPr>
        <p:spPr>
          <a:xfrm>
            <a:off x="742950" y="5962650"/>
            <a:ext cx="9715500" cy="323850"/>
          </a:xfrm>
          <a:prstGeom prst="rect">
            <a:avLst/>
          </a:prstGeom>
          <a:noFill/>
          <a:ln w="0">
            <a:noFill/>
            <a:prstDash val="solid"/>
          </a:ln>
        </p:spPr>
        <p:txBody>
          <a:bodyPr wrap="square" lIns="0" tIns="0" rIns="0" bIns="0" anchor="t">
            <a:normAutofit/>
          </a:bodyPr>
          <a:lstStyle/>
          <a:p>
            <a:pPr algn="l">
              <a:lnSpc>
                <a:spcPct val="100000"/>
              </a:lnSpc>
              <a:buNone/>
              <a:defRPr sz="1725" b="0" i="0">
                <a:solidFill>
                  <a:srgbClr val="4D6B49"/>
                </a:solidFill>
                <a:latin typeface="Aptos"/>
                <a:ea typeface="Aptos"/>
                <a:cs typeface="Aptos"/>
              </a:defRPr>
            </a:pPr>
            <a:r>
              <a:rPr lang="en-US" sz="1725" b="0" i="0" dirty="0">
                <a:solidFill>
                  <a:srgbClr val="4D6B49"/>
                </a:solidFill>
                <a:latin typeface="Aptos"/>
                <a:ea typeface="Aptos"/>
                <a:cs typeface="Aptos"/>
              </a:rPr>
              <a:t>N</a:t>
            </a:r>
            <a:r>
              <a:rPr sz="1725" b="0" i="0" dirty="0">
                <a:solidFill>
                  <a:srgbClr val="4D6B49"/>
                </a:solidFill>
                <a:latin typeface="Aptos"/>
                <a:ea typeface="Aptos"/>
                <a:cs typeface="Aptos"/>
              </a:rPr>
              <a:t>eighborhood streets from Pelham Street to Station Street</a:t>
            </a:r>
          </a:p>
        </p:txBody>
      </p:sp>
      <p:sp>
        <p:nvSpPr>
          <p:cNvPr id="6" name="image-caption">
            <a:extLst>
              <a:ext uri="{FF2B5EF4-FFF2-40B4-BE49-F238E27FC236}">
                <a16:creationId xmlns:a16="http://schemas.microsoft.com/office/drawing/2014/main" id="{3A9D4E2C-9F21-4BB6-BD66-821272E90E87}"/>
              </a:ext>
            </a:extLst>
          </p:cNvPr>
          <p:cNvSpPr>
            <a:spLocks noGrp="1"/>
          </p:cNvSpPr>
          <p:nvPr/>
        </p:nvSpPr>
        <p:spPr>
          <a:xfrm>
            <a:off x="8334375" y="3733800"/>
            <a:ext cx="3143250" cy="171450"/>
          </a:xfrm>
          <a:prstGeom prst="rect">
            <a:avLst/>
          </a:prstGeom>
          <a:noFill/>
          <a:ln w="0">
            <a:noFill/>
            <a:prstDash val="solid"/>
          </a:ln>
        </p:spPr>
        <p:txBody>
          <a:bodyPr wrap="square" lIns="0" tIns="0" rIns="0" bIns="0" anchor="t">
            <a:normAutofit/>
          </a:bodyPr>
          <a:lstStyle/>
          <a:p>
            <a:pPr algn="r">
              <a:lnSpc>
                <a:spcPct val="100000"/>
              </a:lnSpc>
              <a:buNone/>
              <a:defRPr sz="825" b="0" i="1">
                <a:solidFill>
                  <a:srgbClr val="FFFDF8"/>
                </a:solidFill>
                <a:latin typeface="Aptos"/>
                <a:ea typeface="Aptos"/>
                <a:cs typeface="Aptos"/>
              </a:defRPr>
            </a:pPr>
            <a:r>
              <a:rPr sz="825" b="0" i="1" dirty="0">
                <a:solidFill>
                  <a:srgbClr val="FFFDF8"/>
                </a:solidFill>
                <a:latin typeface="Aptos"/>
                <a:ea typeface="Aptos"/>
                <a:cs typeface="Aptos"/>
              </a:rPr>
              <a:t>Illustrative concept image — not a final design</a:t>
            </a:r>
          </a:p>
        </p:txBody>
      </p:sp>
      <p:sp>
        <p:nvSpPr>
          <p:cNvPr id="7" name="footer-rule">
            <a:extLst>
              <a:ext uri="{FF2B5EF4-FFF2-40B4-BE49-F238E27FC236}">
                <a16:creationId xmlns:a16="http://schemas.microsoft.com/office/drawing/2014/main" id="{D7EFB2A8-46FC-4EE2-BD3E-4C2844A0D8DA}"/>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9" name="page-number">
            <a:extLst>
              <a:ext uri="{FF2B5EF4-FFF2-40B4-BE49-F238E27FC236}">
                <a16:creationId xmlns:a16="http://schemas.microsoft.com/office/drawing/2014/main" id="{CBBF2DDB-4880-4060-B606-D1F6138D7FDE}"/>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01</a:t>
            </a:r>
          </a:p>
        </p:txBody>
      </p:sp>
      <p:sp>
        <p:nvSpPr>
          <p:cNvPr id="13" name="source">
            <a:extLst>
              <a:ext uri="{FF2B5EF4-FFF2-40B4-BE49-F238E27FC236}">
                <a16:creationId xmlns:a16="http://schemas.microsoft.com/office/drawing/2014/main" id="{EDE9A4B6-26CF-8553-B5EB-E90E343C0EC7}"/>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25" name="text">
            <a:extLst>
              <a:ext uri="{FF2B5EF4-FFF2-40B4-BE49-F238E27FC236}">
                <a16:creationId xmlns:a16="http://schemas.microsoft.com/office/drawing/2014/main" id="{0AD509E7-B0EA-0FD5-FDCC-65C5A31168D7}"/>
              </a:ext>
            </a:extLst>
          </p:cNvPr>
          <p:cNvSpPr>
            <a:spLocks noGrp="1"/>
          </p:cNvSpPr>
          <p:nvPr/>
        </p:nvSpPr>
        <p:spPr>
          <a:xfrm>
            <a:off x="8924925" y="5600700"/>
            <a:ext cx="5105400" cy="266700"/>
          </a:xfrm>
          <a:prstGeom prst="rect">
            <a:avLst/>
          </a:prstGeom>
          <a:noFill/>
          <a:ln w="0">
            <a:noFill/>
            <a:prstDash val="solid"/>
          </a:ln>
        </p:spPr>
        <p:txBody>
          <a:bodyPr wrap="square" lIns="0" tIns="0" rIns="0" bIns="0" anchor="t">
            <a:normAutofit/>
          </a:bodyPr>
          <a:lstStyle/>
          <a:p>
            <a:pPr algn="l">
              <a:lnSpc>
                <a:spcPct val="100000"/>
              </a:lnSpc>
              <a:buNone/>
              <a:defRPr sz="1575" b="1" i="0">
                <a:solidFill>
                  <a:srgbClr val="20352D"/>
                </a:solidFill>
                <a:latin typeface="Aptos"/>
                <a:ea typeface="Aptos"/>
                <a:cs typeface="Aptos"/>
              </a:defRPr>
            </a:pPr>
            <a:r>
              <a:rPr sz="1575" b="1" i="0" dirty="0">
                <a:solidFill>
                  <a:srgbClr val="20352D"/>
                </a:solidFill>
                <a:latin typeface="Aptos"/>
                <a:ea typeface="Aptos"/>
                <a:cs typeface="Aptos"/>
              </a:rPr>
              <a:t>September 22, 2026  •  6–8 PM</a:t>
            </a:r>
          </a:p>
        </p:txBody>
      </p:sp>
      <p:sp>
        <p:nvSpPr>
          <p:cNvPr id="27" name="text">
            <a:extLst>
              <a:ext uri="{FF2B5EF4-FFF2-40B4-BE49-F238E27FC236}">
                <a16:creationId xmlns:a16="http://schemas.microsoft.com/office/drawing/2014/main" id="{32D510F9-1F5B-FED7-1CAE-2968545AA2B6}"/>
              </a:ext>
            </a:extLst>
          </p:cNvPr>
          <p:cNvSpPr>
            <a:spLocks noGrp="1"/>
          </p:cNvSpPr>
          <p:nvPr/>
        </p:nvSpPr>
        <p:spPr>
          <a:xfrm>
            <a:off x="8924925" y="5886450"/>
            <a:ext cx="5105400" cy="2095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20352D"/>
                </a:solidFill>
                <a:latin typeface="Aptos"/>
                <a:ea typeface="Aptos"/>
                <a:cs typeface="Aptos"/>
              </a:defRPr>
            </a:pPr>
            <a:r>
              <a:rPr sz="1350" b="1" i="0" dirty="0">
                <a:solidFill>
                  <a:srgbClr val="20352D"/>
                </a:solidFill>
                <a:latin typeface="Aptos"/>
                <a:ea typeface="Aptos"/>
                <a:cs typeface="Aptos"/>
              </a:rPr>
              <a:t>Meridian Community Centre</a:t>
            </a:r>
          </a:p>
        </p:txBody>
      </p:sp>
      <p:sp>
        <p:nvSpPr>
          <p:cNvPr id="29" name="text">
            <a:extLst>
              <a:ext uri="{FF2B5EF4-FFF2-40B4-BE49-F238E27FC236}">
                <a16:creationId xmlns:a16="http://schemas.microsoft.com/office/drawing/2014/main" id="{ED9F94E9-EBFA-724E-6372-BEFB8C52E90D}"/>
              </a:ext>
            </a:extLst>
          </p:cNvPr>
          <p:cNvSpPr>
            <a:spLocks noGrp="1"/>
          </p:cNvSpPr>
          <p:nvPr/>
        </p:nvSpPr>
        <p:spPr>
          <a:xfrm>
            <a:off x="8924925" y="6096000"/>
            <a:ext cx="5105400" cy="190500"/>
          </a:xfrm>
          <a:prstGeom prst="rect">
            <a:avLst/>
          </a:prstGeom>
          <a:noFill/>
          <a:ln w="0">
            <a:noFill/>
            <a:prstDash val="solid"/>
          </a:ln>
        </p:spPr>
        <p:txBody>
          <a:bodyPr wrap="square" lIns="0" tIns="0" rIns="0" bIns="0" anchor="t">
            <a:normAutofit fontScale="98039"/>
          </a:bodyPr>
          <a:lstStyle/>
          <a:p>
            <a:pPr algn="l">
              <a:lnSpc>
                <a:spcPct val="100000"/>
              </a:lnSpc>
              <a:buNone/>
              <a:defRPr sz="1275" b="1" i="0">
                <a:solidFill>
                  <a:srgbClr val="6A716A"/>
                </a:solidFill>
                <a:latin typeface="Aptos"/>
                <a:ea typeface="Aptos"/>
                <a:cs typeface="Aptos"/>
              </a:defRPr>
            </a:pPr>
            <a:r>
              <a:rPr sz="1275" b="1" i="0" dirty="0">
                <a:solidFill>
                  <a:srgbClr val="6A716A"/>
                </a:solidFill>
                <a:latin typeface="Aptos"/>
                <a:ea typeface="Aptos"/>
                <a:cs typeface="Aptos"/>
              </a:rPr>
              <a:t>100 Meridian Way, Fonthill</a:t>
            </a:r>
          </a:p>
        </p:txBody>
      </p:sp>
      <p:sp>
        <p:nvSpPr>
          <p:cNvPr id="8" name="Rectangle 2">
            <a:extLst>
              <a:ext uri="{FF2B5EF4-FFF2-40B4-BE49-F238E27FC236}">
                <a16:creationId xmlns:a16="http://schemas.microsoft.com/office/drawing/2014/main" id="{CFC82A7F-EC60-318A-6102-D2AED2B6C78F}"/>
              </a:ext>
            </a:extLst>
          </p:cNvPr>
          <p:cNvSpPr>
            <a:spLocks noChangeArrowheads="1"/>
          </p:cNvSpPr>
          <p:nvPr/>
        </p:nvSpPr>
        <p:spPr bwMode="auto">
          <a:xfrm>
            <a:off x="4419600" y="-1"/>
            <a:ext cx="77724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0" name="Rectangle 4">
            <a:extLst>
              <a:ext uri="{FF2B5EF4-FFF2-40B4-BE49-F238E27FC236}">
                <a16:creationId xmlns:a16="http://schemas.microsoft.com/office/drawing/2014/main" id="{1B9D5D01-3BEA-E4AE-99EB-C71CA0371668}"/>
              </a:ext>
            </a:extLst>
          </p:cNvPr>
          <p:cNvSpPr>
            <a:spLocks noChangeArrowheads="1"/>
          </p:cNvSpPr>
          <p:nvPr/>
        </p:nvSpPr>
        <p:spPr bwMode="auto">
          <a:xfrm>
            <a:off x="219076" y="173831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1027" name="B85661C2-35D3-4C71-A708-8B96CC27B01A" descr="IMG_5032.jpg">
            <a:extLst>
              <a:ext uri="{FF2B5EF4-FFF2-40B4-BE49-F238E27FC236}">
                <a16:creationId xmlns:a16="http://schemas.microsoft.com/office/drawing/2014/main" id="{61311329-C6DA-786F-CA30-DA410B3F92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16669"/>
            <a:ext cx="5156196" cy="3867147"/>
          </a:xfrm>
          <a:prstGeom prst="rect">
            <a:avLst/>
          </a:prstGeom>
          <a:noFill/>
          <a:extLst>
            <a:ext uri="{909E8E84-426E-40DD-AFC4-6F175D3DCCD1}">
              <a14:hiddenFill xmlns:a14="http://schemas.microsoft.com/office/drawing/2010/main">
                <a:solidFill>
                  <a:srgbClr val="FFFFFF"/>
                </a:solidFill>
              </a14:hiddenFill>
            </a:ext>
          </a:extLst>
        </p:spPr>
      </p:pic>
      <p:pic>
        <p:nvPicPr>
          <p:cNvPr id="1029" name="D400F4F0-AF72-4DB2-84B5-55C7B0CBD7D2" descr="IMG_5039.jpg">
            <a:extLst>
              <a:ext uri="{FF2B5EF4-FFF2-40B4-BE49-F238E27FC236}">
                <a16:creationId xmlns:a16="http://schemas.microsoft.com/office/drawing/2014/main" id="{3BA2AB1D-FDE3-441E-8A98-1F022B965B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5076" y="33337"/>
            <a:ext cx="5133974" cy="385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991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39CD677F-05AA-4486-AA95-D3F3EA8A0AB7}"/>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9693"/>
          </a:bodyPr>
          <a:lstStyle/>
          <a:p>
            <a:pPr algn="l">
              <a:lnSpc>
                <a:spcPct val="95000"/>
              </a:lnSpc>
              <a:buNone/>
              <a:defRPr sz="3750" b="1" i="0">
                <a:solidFill>
                  <a:srgbClr val="20352D"/>
                </a:solidFill>
                <a:latin typeface="Georgia"/>
                <a:ea typeface="Georgia"/>
                <a:cs typeface="Georgia"/>
              </a:defRPr>
            </a:pPr>
            <a:r>
              <a:rPr lang="en-US" sz="3750" b="1" i="0" dirty="0">
                <a:solidFill>
                  <a:srgbClr val="20352D"/>
                </a:solidFill>
                <a:latin typeface="Georgia"/>
                <a:ea typeface="Georgia"/>
                <a:cs typeface="Georgia"/>
              </a:rPr>
              <a:t>Agenda</a:t>
            </a:r>
            <a:endParaRPr sz="3750" b="1" i="0" dirty="0">
              <a:solidFill>
                <a:srgbClr val="20352D"/>
              </a:solidFill>
              <a:latin typeface="Georgia"/>
              <a:ea typeface="Georgia"/>
              <a:cs typeface="Georgia"/>
            </a:endParaRPr>
          </a:p>
        </p:txBody>
      </p:sp>
      <p:sp>
        <p:nvSpPr>
          <p:cNvPr id="3" name="title-rule">
            <a:extLst>
              <a:ext uri="{FF2B5EF4-FFF2-40B4-BE49-F238E27FC236}">
                <a16:creationId xmlns:a16="http://schemas.microsoft.com/office/drawing/2014/main" id="{577D64C3-A68D-496C-B098-B7CE236B951F}"/>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80C18CA6-3F5F-46D6-B4D1-F1D82AA00EF9}"/>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87EF2A2E-4033-451A-B4B8-6827726D3C4F}"/>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Source: Town of Pelham, College and Emmett Street Reconstruction</a:t>
            </a:r>
          </a:p>
        </p:txBody>
      </p:sp>
      <p:sp>
        <p:nvSpPr>
          <p:cNvPr id="32" name="page-number">
            <a:extLst>
              <a:ext uri="{FF2B5EF4-FFF2-40B4-BE49-F238E27FC236}">
                <a16:creationId xmlns:a16="http://schemas.microsoft.com/office/drawing/2014/main" id="{61A768EA-AB1F-46FD-82BF-DA6BF8CC5FF7}"/>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sp>
        <p:nvSpPr>
          <p:cNvPr id="34" name="TextBox 33">
            <a:extLst>
              <a:ext uri="{FF2B5EF4-FFF2-40B4-BE49-F238E27FC236}">
                <a16:creationId xmlns:a16="http://schemas.microsoft.com/office/drawing/2014/main" id="{F8123CA5-EED4-64D5-C8B5-B2E07CF77F75}"/>
              </a:ext>
            </a:extLst>
          </p:cNvPr>
          <p:cNvSpPr txBox="1"/>
          <p:nvPr/>
        </p:nvSpPr>
        <p:spPr>
          <a:xfrm>
            <a:off x="723900" y="1737360"/>
            <a:ext cx="10715625" cy="2800767"/>
          </a:xfrm>
          <a:prstGeom prst="rect">
            <a:avLst/>
          </a:prstGeom>
          <a:noFill/>
        </p:spPr>
        <p:txBody>
          <a:bodyPr wrap="square" rtlCol="0">
            <a:spAutoFit/>
          </a:bodyPr>
          <a:lstStyle/>
          <a:p>
            <a:pPr marL="342900" indent="-342900">
              <a:buFont typeface="+mj-lt"/>
              <a:buAutoNum type="arabicPeriod"/>
            </a:pPr>
            <a:r>
              <a:rPr lang="en-US" sz="2000" dirty="0"/>
              <a:t>Purpose of the Project (Town Staff)</a:t>
            </a:r>
          </a:p>
          <a:p>
            <a:pPr marL="342900" indent="-342900">
              <a:buFont typeface="+mj-lt"/>
              <a:buAutoNum type="arabicPeriod"/>
            </a:pPr>
            <a:r>
              <a:rPr lang="en-US" sz="2000" dirty="0"/>
              <a:t>Class EA Process &amp; Exemption (Town Staff)</a:t>
            </a:r>
          </a:p>
          <a:p>
            <a:pPr marL="342900" indent="-342900">
              <a:buFont typeface="+mj-lt"/>
              <a:buAutoNum type="arabicPeriod"/>
            </a:pPr>
            <a:r>
              <a:rPr lang="en-US" sz="2000" dirty="0"/>
              <a:t>Public Engagement (Town Staff)</a:t>
            </a:r>
          </a:p>
          <a:p>
            <a:pPr marL="342900" indent="-342900">
              <a:buFont typeface="+mj-lt"/>
              <a:buAutoNum type="arabicPeriod"/>
            </a:pPr>
            <a:r>
              <a:rPr lang="en-US" sz="2000" dirty="0"/>
              <a:t>Proposed Alternative Cross-Section (Town Staff)</a:t>
            </a:r>
          </a:p>
          <a:p>
            <a:pPr marL="342900" indent="-342900">
              <a:buFont typeface="+mj-lt"/>
              <a:buAutoNum type="arabicPeriod"/>
            </a:pPr>
            <a:r>
              <a:rPr lang="en-US" sz="2000" dirty="0"/>
              <a:t>Tree Assessments (Town &amp; Safe Tree)</a:t>
            </a:r>
          </a:p>
          <a:p>
            <a:pPr marL="342900" indent="-342900">
              <a:buFont typeface="+mj-lt"/>
              <a:buAutoNum type="arabicPeriod"/>
            </a:pPr>
            <a:r>
              <a:rPr lang="en-US" sz="2000" dirty="0"/>
              <a:t>Proposed Alternative presentation (KTH)</a:t>
            </a:r>
          </a:p>
          <a:p>
            <a:pPr marL="342900" indent="-342900">
              <a:buFont typeface="+mj-lt"/>
              <a:buAutoNum type="arabicPeriod"/>
            </a:pPr>
            <a:r>
              <a:rPr lang="en-US" sz="2000" dirty="0"/>
              <a:t>Open house &amp; 1 on 1 question and answer period (All) </a:t>
            </a:r>
            <a:endParaRPr lang="en-US" dirty="0"/>
          </a:p>
          <a:p>
            <a:pPr marL="342900" indent="-342900">
              <a:buFont typeface="+mj-lt"/>
              <a:buAutoNum type="arabicPeriod"/>
            </a:pPr>
            <a:endParaRPr lang="en-US" dirty="0"/>
          </a:p>
          <a:p>
            <a:pPr marL="342900" indent="-342900">
              <a:buFont typeface="+mj-lt"/>
              <a:buAutoNum type="arabicPeriod"/>
            </a:pPr>
            <a:endParaRPr lang="en-US" dirty="0"/>
          </a:p>
        </p:txBody>
      </p:sp>
      <p:pic>
        <p:nvPicPr>
          <p:cNvPr id="5" name="Picture 4">
            <a:extLst>
              <a:ext uri="{FF2B5EF4-FFF2-40B4-BE49-F238E27FC236}">
                <a16:creationId xmlns:a16="http://schemas.microsoft.com/office/drawing/2014/main" id="{79BEF2E5-08D6-4FDE-FDDB-8CA458EBC2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Tree>
    <p:extLst>
      <p:ext uri="{BB962C8B-B14F-4D97-AF65-F5344CB8AC3E}">
        <p14:creationId xmlns:p14="http://schemas.microsoft.com/office/powerpoint/2010/main" val="183095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467EB5D3-37A8-95FC-C88E-922CCB77F9B8}"/>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3EFD0E5D-4D65-A343-4B1D-530F71CC187A}"/>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9693"/>
          </a:bodyPr>
          <a:lstStyle/>
          <a:p>
            <a:pPr algn="l">
              <a:lnSpc>
                <a:spcPct val="95000"/>
              </a:lnSpc>
              <a:buNone/>
              <a:defRPr sz="3750" b="1" i="0">
                <a:solidFill>
                  <a:srgbClr val="20352D"/>
                </a:solidFill>
                <a:latin typeface="Georgia"/>
                <a:ea typeface="Georgia"/>
                <a:cs typeface="Georgia"/>
              </a:defRPr>
            </a:pPr>
            <a:r>
              <a:rPr lang="en-US" sz="3750" b="1" i="0" dirty="0">
                <a:solidFill>
                  <a:srgbClr val="20352D"/>
                </a:solidFill>
                <a:latin typeface="Georgia"/>
                <a:ea typeface="Georgia"/>
                <a:cs typeface="Georgia"/>
              </a:rPr>
              <a:t>Project Purpose</a:t>
            </a:r>
            <a:endParaRPr sz="3750" b="1" i="0" dirty="0">
              <a:solidFill>
                <a:srgbClr val="20352D"/>
              </a:solidFill>
              <a:latin typeface="Georgia"/>
              <a:ea typeface="Georgia"/>
              <a:cs typeface="Georgia"/>
            </a:endParaRPr>
          </a:p>
        </p:txBody>
      </p:sp>
      <p:sp>
        <p:nvSpPr>
          <p:cNvPr id="3" name="title-rule">
            <a:extLst>
              <a:ext uri="{FF2B5EF4-FFF2-40B4-BE49-F238E27FC236}">
                <a16:creationId xmlns:a16="http://schemas.microsoft.com/office/drawing/2014/main" id="{A9CC13C6-AEFA-3F14-BF2C-94440EEE665D}"/>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EACBA44F-DA9F-C91F-E595-04B91644E29E}"/>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2" name="page-number">
            <a:extLst>
              <a:ext uri="{FF2B5EF4-FFF2-40B4-BE49-F238E27FC236}">
                <a16:creationId xmlns:a16="http://schemas.microsoft.com/office/drawing/2014/main" id="{A9685638-BD98-55D9-FF2A-2A0F16A9F0D9}"/>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sp>
        <p:nvSpPr>
          <p:cNvPr id="34" name="TextBox 33">
            <a:extLst>
              <a:ext uri="{FF2B5EF4-FFF2-40B4-BE49-F238E27FC236}">
                <a16:creationId xmlns:a16="http://schemas.microsoft.com/office/drawing/2014/main" id="{4C9DA283-F77D-6413-349C-A7EE36F0B667}"/>
              </a:ext>
            </a:extLst>
          </p:cNvPr>
          <p:cNvSpPr txBox="1"/>
          <p:nvPr/>
        </p:nvSpPr>
        <p:spPr>
          <a:xfrm>
            <a:off x="723900" y="1556509"/>
            <a:ext cx="10715625" cy="2308324"/>
          </a:xfrm>
          <a:prstGeom prst="rect">
            <a:avLst/>
          </a:prstGeom>
          <a:noFill/>
        </p:spPr>
        <p:txBody>
          <a:bodyPr wrap="square" rtlCol="0">
            <a:spAutoFit/>
          </a:bodyPr>
          <a:lstStyle/>
          <a:p>
            <a:r>
              <a:rPr lang="en-US" dirty="0"/>
              <a:t>College Street and Emmett Street were identified as streets requiring a complete reconstruction as the infrastructure has reached the end of its service life. </a:t>
            </a:r>
          </a:p>
          <a:p>
            <a:endParaRPr lang="en-US" dirty="0"/>
          </a:p>
          <a:p>
            <a:r>
              <a:rPr lang="en-US" dirty="0"/>
              <a:t>The project scope:</a:t>
            </a:r>
          </a:p>
          <a:p>
            <a:pPr marL="342900" indent="-342900">
              <a:buFont typeface="+mj-lt"/>
              <a:buAutoNum type="arabicPeriod"/>
            </a:pPr>
            <a:r>
              <a:rPr lang="en-US" dirty="0"/>
              <a:t>Replacement of the existing watermain and sanitary sewer </a:t>
            </a:r>
          </a:p>
          <a:p>
            <a:pPr marL="342900" indent="-342900">
              <a:buFont typeface="+mj-lt"/>
              <a:buAutoNum type="arabicPeriod"/>
            </a:pPr>
            <a:r>
              <a:rPr lang="en-US" dirty="0"/>
              <a:t>Replacement of sewer and water laterals up to property line </a:t>
            </a:r>
          </a:p>
          <a:p>
            <a:pPr marL="342900" indent="-342900">
              <a:buFont typeface="+mj-lt"/>
              <a:buAutoNum type="arabicPeriod"/>
            </a:pPr>
            <a:r>
              <a:rPr lang="en-US" dirty="0"/>
              <a:t>Installation of new storm sewers to address stormwater/drainage concerns within the Towns right of way</a:t>
            </a:r>
          </a:p>
          <a:p>
            <a:pPr marL="342900" indent="-342900">
              <a:buFont typeface="+mj-lt"/>
              <a:buAutoNum type="arabicPeriod"/>
            </a:pPr>
            <a:r>
              <a:rPr lang="en-US" dirty="0"/>
              <a:t>Urbanization of the roads, including curb and gutter, AODA compliant sidewalks, and street scaping</a:t>
            </a:r>
          </a:p>
        </p:txBody>
      </p:sp>
      <p:sp>
        <p:nvSpPr>
          <p:cNvPr id="5" name="source">
            <a:extLst>
              <a:ext uri="{FF2B5EF4-FFF2-40B4-BE49-F238E27FC236}">
                <a16:creationId xmlns:a16="http://schemas.microsoft.com/office/drawing/2014/main" id="{771BBAEC-928D-FCB2-593F-2ED70DF74630}"/>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57" name="label">
            <a:extLst>
              <a:ext uri="{FF2B5EF4-FFF2-40B4-BE49-F238E27FC236}">
                <a16:creationId xmlns:a16="http://schemas.microsoft.com/office/drawing/2014/main" id="{51928C7D-1920-6629-E9B1-B25BB6701ED7}"/>
              </a:ext>
            </a:extLst>
          </p:cNvPr>
          <p:cNvSpPr>
            <a:spLocks noGrp="1"/>
          </p:cNvSpPr>
          <p:nvPr/>
        </p:nvSpPr>
        <p:spPr>
          <a:xfrm>
            <a:off x="752475" y="3902929"/>
            <a:ext cx="1714500" cy="190500"/>
          </a:xfrm>
          <a:prstGeom prst="rect">
            <a:avLst/>
          </a:prstGeom>
          <a:noFill/>
          <a:ln w="0">
            <a:noFill/>
            <a:prstDash val="solid"/>
          </a:ln>
        </p:spPr>
        <p:txBody>
          <a:bodyPr wrap="square" lIns="0" tIns="0" rIns="0" bIns="0" anchor="t">
            <a:normAutofit/>
          </a:bodyPr>
          <a:lstStyle/>
          <a:p>
            <a:pPr algn="l">
              <a:lnSpc>
                <a:spcPct val="100000"/>
              </a:lnSpc>
              <a:buNone/>
              <a:defRPr sz="975" b="1" i="0">
                <a:solidFill>
                  <a:srgbClr val="4D6B49"/>
                </a:solidFill>
                <a:latin typeface="Aptos"/>
                <a:ea typeface="Aptos"/>
                <a:cs typeface="Aptos"/>
              </a:defRPr>
            </a:pPr>
            <a:r>
              <a:rPr sz="1000" b="1" i="0" dirty="0">
                <a:solidFill>
                  <a:srgbClr val="4D6B49"/>
                </a:solidFill>
                <a:latin typeface="Aptos"/>
                <a:ea typeface="Aptos"/>
                <a:cs typeface="Aptos"/>
              </a:rPr>
              <a:t>ABOVE GROUND</a:t>
            </a:r>
          </a:p>
        </p:txBody>
      </p:sp>
      <p:sp>
        <p:nvSpPr>
          <p:cNvPr id="59" name="roadway">
            <a:extLst>
              <a:ext uri="{FF2B5EF4-FFF2-40B4-BE49-F238E27FC236}">
                <a16:creationId xmlns:a16="http://schemas.microsoft.com/office/drawing/2014/main" id="{1064A04B-709B-794D-EF56-64AB029EB829}"/>
              </a:ext>
            </a:extLst>
          </p:cNvPr>
          <p:cNvSpPr>
            <a:spLocks noGrp="1"/>
          </p:cNvSpPr>
          <p:nvPr/>
        </p:nvSpPr>
        <p:spPr>
          <a:xfrm>
            <a:off x="752475" y="4316544"/>
            <a:ext cx="10744200" cy="685800"/>
          </a:xfrm>
          <a:prstGeom prst="rect">
            <a:avLst/>
          </a:prstGeom>
          <a:solidFill>
            <a:srgbClr val="6A6D69"/>
          </a:solidFill>
          <a:ln w="9525">
            <a:solidFill>
              <a:srgbClr val="20352D"/>
            </a:solidFill>
            <a:prstDash val="solid"/>
          </a:ln>
        </p:spPr>
        <p:txBody>
          <a:bodyPr/>
          <a:lstStyle/>
          <a:p>
            <a:endParaRPr lang="en-US" dirty="0"/>
          </a:p>
        </p:txBody>
      </p:sp>
      <p:sp>
        <p:nvSpPr>
          <p:cNvPr id="61" name="text">
            <a:extLst>
              <a:ext uri="{FF2B5EF4-FFF2-40B4-BE49-F238E27FC236}">
                <a16:creationId xmlns:a16="http://schemas.microsoft.com/office/drawing/2014/main" id="{58B991B0-C484-6B43-8F6E-C5B0D14B104A}"/>
              </a:ext>
            </a:extLst>
          </p:cNvPr>
          <p:cNvSpPr>
            <a:spLocks noGrp="1"/>
          </p:cNvSpPr>
          <p:nvPr/>
        </p:nvSpPr>
        <p:spPr>
          <a:xfrm>
            <a:off x="752475" y="4029080"/>
            <a:ext cx="2667000" cy="228600"/>
          </a:xfrm>
          <a:prstGeom prst="rect">
            <a:avLst/>
          </a:prstGeom>
          <a:noFill/>
          <a:ln w="0">
            <a:noFill/>
            <a:prstDash val="solid"/>
          </a:ln>
        </p:spPr>
        <p:txBody>
          <a:bodyPr wrap="square" lIns="0" tIns="0" rIns="0" bIns="0" anchor="t">
            <a:normAutofit/>
          </a:bodyPr>
          <a:lstStyle/>
          <a:p>
            <a:pPr algn="l">
              <a:lnSpc>
                <a:spcPct val="100000"/>
              </a:lnSpc>
              <a:buNone/>
              <a:defRPr sz="1275" b="1" i="0">
                <a:solidFill>
                  <a:srgbClr val="4D6B49"/>
                </a:solidFill>
                <a:latin typeface="Aptos"/>
                <a:ea typeface="Aptos"/>
                <a:cs typeface="Aptos"/>
              </a:defRPr>
            </a:pPr>
            <a:r>
              <a:rPr lang="en-US" sz="1000" b="1" i="0" dirty="0">
                <a:solidFill>
                  <a:srgbClr val="4D6B49"/>
                </a:solidFill>
                <a:latin typeface="Aptos"/>
                <a:ea typeface="Aptos"/>
                <a:cs typeface="Aptos"/>
              </a:rPr>
              <a:t>AODA-compliant sidewalk</a:t>
            </a:r>
            <a:endParaRPr sz="1000" b="1" i="0" dirty="0">
              <a:solidFill>
                <a:srgbClr val="4D6B49"/>
              </a:solidFill>
              <a:latin typeface="Aptos"/>
              <a:ea typeface="Aptos"/>
              <a:cs typeface="Aptos"/>
            </a:endParaRPr>
          </a:p>
        </p:txBody>
      </p:sp>
      <p:sp>
        <p:nvSpPr>
          <p:cNvPr id="63" name="text">
            <a:extLst>
              <a:ext uri="{FF2B5EF4-FFF2-40B4-BE49-F238E27FC236}">
                <a16:creationId xmlns:a16="http://schemas.microsoft.com/office/drawing/2014/main" id="{47E9B0A9-517C-718A-767E-3918B908AA9A}"/>
              </a:ext>
            </a:extLst>
          </p:cNvPr>
          <p:cNvSpPr>
            <a:spLocks noGrp="1"/>
          </p:cNvSpPr>
          <p:nvPr/>
        </p:nvSpPr>
        <p:spPr>
          <a:xfrm>
            <a:off x="744093" y="4172487"/>
            <a:ext cx="1905000" cy="209550"/>
          </a:xfrm>
          <a:prstGeom prst="rect">
            <a:avLst/>
          </a:prstGeom>
          <a:noFill/>
          <a:ln w="0">
            <a:noFill/>
            <a:prstDash val="solid"/>
          </a:ln>
        </p:spPr>
        <p:txBody>
          <a:bodyPr wrap="square" lIns="0" tIns="0" rIns="0" bIns="0" anchor="t">
            <a:normAutofit/>
          </a:bodyPr>
          <a:lstStyle/>
          <a:p>
            <a:pPr algn="l">
              <a:lnSpc>
                <a:spcPct val="100000"/>
              </a:lnSpc>
              <a:buNone/>
              <a:defRPr sz="1200" b="1" i="0">
                <a:solidFill>
                  <a:srgbClr val="D9A441"/>
                </a:solidFill>
                <a:latin typeface="Aptos"/>
                <a:ea typeface="Aptos"/>
                <a:cs typeface="Aptos"/>
              </a:defRPr>
            </a:pPr>
            <a:r>
              <a:rPr lang="en-US" sz="1000" b="1" dirty="0">
                <a:solidFill>
                  <a:srgbClr val="4D6B49"/>
                </a:solidFill>
                <a:latin typeface="Aptos"/>
              </a:rPr>
              <a:t>C</a:t>
            </a:r>
            <a:r>
              <a:rPr sz="1000" b="1" dirty="0">
                <a:solidFill>
                  <a:srgbClr val="4D6B49"/>
                </a:solidFill>
                <a:latin typeface="Aptos"/>
              </a:rPr>
              <a:t>urb + </a:t>
            </a:r>
            <a:r>
              <a:rPr lang="en-US" sz="1000" b="1" dirty="0">
                <a:solidFill>
                  <a:srgbClr val="4D6B49"/>
                </a:solidFill>
                <a:latin typeface="Aptos"/>
              </a:rPr>
              <a:t>G</a:t>
            </a:r>
            <a:r>
              <a:rPr sz="1000" b="1" dirty="0">
                <a:solidFill>
                  <a:srgbClr val="4D6B49"/>
                </a:solidFill>
                <a:latin typeface="Aptos"/>
              </a:rPr>
              <a:t>utter</a:t>
            </a:r>
          </a:p>
        </p:txBody>
      </p:sp>
      <p:sp>
        <p:nvSpPr>
          <p:cNvPr id="65" name="text">
            <a:extLst>
              <a:ext uri="{FF2B5EF4-FFF2-40B4-BE49-F238E27FC236}">
                <a16:creationId xmlns:a16="http://schemas.microsoft.com/office/drawing/2014/main" id="{3F15B1F7-C035-3FC4-496A-DE98CB3EC1D8}"/>
              </a:ext>
            </a:extLst>
          </p:cNvPr>
          <p:cNvSpPr>
            <a:spLocks noGrp="1"/>
          </p:cNvSpPr>
          <p:nvPr/>
        </p:nvSpPr>
        <p:spPr>
          <a:xfrm>
            <a:off x="4829175" y="4562480"/>
            <a:ext cx="2590800" cy="266700"/>
          </a:xfrm>
          <a:prstGeom prst="rect">
            <a:avLst/>
          </a:prstGeom>
          <a:noFill/>
          <a:ln w="0">
            <a:noFill/>
            <a:prstDash val="solid"/>
          </a:ln>
        </p:spPr>
        <p:txBody>
          <a:bodyPr wrap="square" lIns="0" tIns="0" rIns="0" bIns="0" anchor="t">
            <a:normAutofit fontScale="77500" lnSpcReduction="20000"/>
          </a:bodyPr>
          <a:lstStyle/>
          <a:p>
            <a:pPr algn="ctr">
              <a:lnSpc>
                <a:spcPct val="100000"/>
              </a:lnSpc>
              <a:buNone/>
              <a:defRPr sz="1575" b="1" i="0">
                <a:solidFill>
                  <a:srgbClr val="FFFDF8"/>
                </a:solidFill>
                <a:latin typeface="Aptos"/>
                <a:ea typeface="Aptos"/>
                <a:cs typeface="Aptos"/>
              </a:defRPr>
            </a:pPr>
            <a:r>
              <a:rPr lang="en-US" sz="1575" b="1" dirty="0">
                <a:solidFill>
                  <a:srgbClr val="FFFDF8"/>
                </a:solidFill>
                <a:latin typeface="Aptos"/>
                <a:ea typeface="Aptos"/>
                <a:cs typeface="Aptos"/>
              </a:rPr>
              <a:t>U</a:t>
            </a:r>
            <a:r>
              <a:rPr sz="1575" b="1" i="0" dirty="0">
                <a:solidFill>
                  <a:srgbClr val="FFFDF8"/>
                </a:solidFill>
                <a:latin typeface="Aptos"/>
                <a:ea typeface="Aptos"/>
                <a:cs typeface="Aptos"/>
              </a:rPr>
              <a:t>rban </a:t>
            </a:r>
            <a:r>
              <a:rPr lang="en-US" sz="1575" b="1" dirty="0">
                <a:solidFill>
                  <a:srgbClr val="FFFDF8"/>
                </a:solidFill>
                <a:latin typeface="Aptos"/>
                <a:ea typeface="Aptos"/>
                <a:cs typeface="Aptos"/>
              </a:rPr>
              <a:t>R</a:t>
            </a:r>
            <a:r>
              <a:rPr sz="1575" b="1" i="0" dirty="0">
                <a:solidFill>
                  <a:srgbClr val="FFFDF8"/>
                </a:solidFill>
                <a:latin typeface="Aptos"/>
                <a:ea typeface="Aptos"/>
                <a:cs typeface="Aptos"/>
              </a:rPr>
              <a:t>oadway</a:t>
            </a:r>
            <a:r>
              <a:rPr lang="en-US" sz="1575" b="1" i="0" dirty="0">
                <a:solidFill>
                  <a:srgbClr val="FFFDF8"/>
                </a:solidFill>
                <a:latin typeface="Aptos"/>
                <a:ea typeface="Aptos"/>
                <a:cs typeface="Aptos"/>
              </a:rPr>
              <a:t> with Curb and Gutter</a:t>
            </a:r>
            <a:endParaRPr sz="1575" b="1" i="0" dirty="0">
              <a:solidFill>
                <a:srgbClr val="FFFDF8"/>
              </a:solidFill>
              <a:latin typeface="Aptos"/>
              <a:ea typeface="Aptos"/>
              <a:cs typeface="Aptos"/>
            </a:endParaRPr>
          </a:p>
        </p:txBody>
      </p:sp>
      <p:sp>
        <p:nvSpPr>
          <p:cNvPr id="67" name="soil">
            <a:extLst>
              <a:ext uri="{FF2B5EF4-FFF2-40B4-BE49-F238E27FC236}">
                <a16:creationId xmlns:a16="http://schemas.microsoft.com/office/drawing/2014/main" id="{858F27C7-BC05-031B-813D-35B6BDFF57AE}"/>
              </a:ext>
            </a:extLst>
          </p:cNvPr>
          <p:cNvSpPr>
            <a:spLocks noGrp="1"/>
          </p:cNvSpPr>
          <p:nvPr/>
        </p:nvSpPr>
        <p:spPr>
          <a:xfrm>
            <a:off x="752475" y="4991103"/>
            <a:ext cx="10744200" cy="1476372"/>
          </a:xfrm>
          <a:prstGeom prst="rect">
            <a:avLst/>
          </a:prstGeom>
          <a:solidFill>
            <a:srgbClr val="E8D8BF"/>
          </a:solidFill>
          <a:ln w="0">
            <a:noFill/>
            <a:prstDash val="solid"/>
          </a:ln>
        </p:spPr>
        <p:txBody>
          <a:bodyPr/>
          <a:lstStyle/>
          <a:p>
            <a:endParaRPr lang="en-US" dirty="0"/>
          </a:p>
        </p:txBody>
      </p:sp>
      <p:sp>
        <p:nvSpPr>
          <p:cNvPr id="69" name="line">
            <a:extLst>
              <a:ext uri="{FF2B5EF4-FFF2-40B4-BE49-F238E27FC236}">
                <a16:creationId xmlns:a16="http://schemas.microsoft.com/office/drawing/2014/main" id="{721BFD4F-98BC-CEE3-592E-6B1125194F47}"/>
              </a:ext>
            </a:extLst>
          </p:cNvPr>
          <p:cNvSpPr>
            <a:spLocks noGrp="1"/>
          </p:cNvSpPr>
          <p:nvPr/>
        </p:nvSpPr>
        <p:spPr>
          <a:xfrm>
            <a:off x="752475" y="4991103"/>
            <a:ext cx="10744200" cy="0"/>
          </a:xfrm>
          <a:prstGeom prst="line">
            <a:avLst/>
          </a:prstGeom>
          <a:noFill/>
          <a:ln w="38100">
            <a:solidFill>
              <a:srgbClr val="A94832"/>
            </a:solidFill>
            <a:prstDash val="solid"/>
          </a:ln>
        </p:spPr>
        <p:txBody>
          <a:bodyPr/>
          <a:lstStyle/>
          <a:p>
            <a:endParaRPr lang="en-US" dirty="0"/>
          </a:p>
        </p:txBody>
      </p:sp>
      <p:sp>
        <p:nvSpPr>
          <p:cNvPr id="71" name="label">
            <a:extLst>
              <a:ext uri="{FF2B5EF4-FFF2-40B4-BE49-F238E27FC236}">
                <a16:creationId xmlns:a16="http://schemas.microsoft.com/office/drawing/2014/main" id="{9993D07B-B9DD-BA4B-445C-58DB3CD889A2}"/>
              </a:ext>
            </a:extLst>
          </p:cNvPr>
          <p:cNvSpPr>
            <a:spLocks noGrp="1"/>
          </p:cNvSpPr>
          <p:nvPr/>
        </p:nvSpPr>
        <p:spPr>
          <a:xfrm>
            <a:off x="800100" y="5000630"/>
            <a:ext cx="1809750" cy="190500"/>
          </a:xfrm>
          <a:prstGeom prst="rect">
            <a:avLst/>
          </a:prstGeom>
          <a:noFill/>
          <a:ln w="0">
            <a:noFill/>
            <a:prstDash val="solid"/>
          </a:ln>
        </p:spPr>
        <p:txBody>
          <a:bodyPr wrap="square" lIns="0" tIns="0" rIns="0" bIns="0" anchor="t">
            <a:normAutofit/>
          </a:bodyPr>
          <a:lstStyle/>
          <a:p>
            <a:pPr algn="l">
              <a:lnSpc>
                <a:spcPct val="100000"/>
              </a:lnSpc>
              <a:buNone/>
              <a:defRPr sz="975" b="1" i="0">
                <a:solidFill>
                  <a:srgbClr val="A94832"/>
                </a:solidFill>
                <a:latin typeface="Aptos"/>
                <a:ea typeface="Aptos"/>
                <a:cs typeface="Aptos"/>
              </a:defRPr>
            </a:pPr>
            <a:r>
              <a:rPr sz="1000" b="1" i="0" dirty="0">
                <a:solidFill>
                  <a:srgbClr val="A94832"/>
                </a:solidFill>
                <a:latin typeface="Aptos"/>
                <a:ea typeface="Aptos"/>
                <a:cs typeface="Aptos"/>
              </a:rPr>
              <a:t>BELOW GROUND</a:t>
            </a:r>
          </a:p>
        </p:txBody>
      </p:sp>
      <p:sp>
        <p:nvSpPr>
          <p:cNvPr id="73" name="water-main">
            <a:extLst>
              <a:ext uri="{FF2B5EF4-FFF2-40B4-BE49-F238E27FC236}">
                <a16:creationId xmlns:a16="http://schemas.microsoft.com/office/drawing/2014/main" id="{90440481-B8A3-7ABC-CA07-A410E30017AB}"/>
              </a:ext>
            </a:extLst>
          </p:cNvPr>
          <p:cNvSpPr>
            <a:spLocks noGrp="1"/>
          </p:cNvSpPr>
          <p:nvPr/>
        </p:nvSpPr>
        <p:spPr>
          <a:xfrm>
            <a:off x="1971675" y="5095876"/>
            <a:ext cx="742950" cy="742950"/>
          </a:xfrm>
          <a:prstGeom prst="ellipse">
            <a:avLst/>
          </a:prstGeom>
          <a:solidFill>
            <a:srgbClr val="457A91"/>
          </a:solidFill>
          <a:ln w="9525">
            <a:solidFill>
              <a:srgbClr val="FFFDF8"/>
            </a:solidFill>
            <a:prstDash val="solid"/>
          </a:ln>
        </p:spPr>
        <p:txBody>
          <a:bodyPr/>
          <a:lstStyle/>
          <a:p>
            <a:endParaRPr lang="en-US" dirty="0"/>
          </a:p>
        </p:txBody>
      </p:sp>
      <p:sp>
        <p:nvSpPr>
          <p:cNvPr id="75" name="sanitary">
            <a:extLst>
              <a:ext uri="{FF2B5EF4-FFF2-40B4-BE49-F238E27FC236}">
                <a16:creationId xmlns:a16="http://schemas.microsoft.com/office/drawing/2014/main" id="{ED1F8C5F-3CC0-0BCA-D68D-09F7C38E4543}"/>
              </a:ext>
            </a:extLst>
          </p:cNvPr>
          <p:cNvSpPr>
            <a:spLocks noGrp="1"/>
          </p:cNvSpPr>
          <p:nvPr/>
        </p:nvSpPr>
        <p:spPr>
          <a:xfrm>
            <a:off x="5477256" y="5061208"/>
            <a:ext cx="876300" cy="876300"/>
          </a:xfrm>
          <a:prstGeom prst="ellipse">
            <a:avLst/>
          </a:prstGeom>
          <a:solidFill>
            <a:srgbClr val="A94832"/>
          </a:solidFill>
          <a:ln w="9525">
            <a:solidFill>
              <a:srgbClr val="FFFDF8"/>
            </a:solidFill>
            <a:prstDash val="solid"/>
          </a:ln>
        </p:spPr>
        <p:txBody>
          <a:bodyPr/>
          <a:lstStyle/>
          <a:p>
            <a:endParaRPr lang="en-US" dirty="0"/>
          </a:p>
        </p:txBody>
      </p:sp>
      <p:sp>
        <p:nvSpPr>
          <p:cNvPr id="77" name="storm">
            <a:extLst>
              <a:ext uri="{FF2B5EF4-FFF2-40B4-BE49-F238E27FC236}">
                <a16:creationId xmlns:a16="http://schemas.microsoft.com/office/drawing/2014/main" id="{00FC1100-26EB-9B0A-39C5-73AAF1DC5F29}"/>
              </a:ext>
            </a:extLst>
          </p:cNvPr>
          <p:cNvSpPr>
            <a:spLocks noGrp="1"/>
          </p:cNvSpPr>
          <p:nvPr/>
        </p:nvSpPr>
        <p:spPr>
          <a:xfrm>
            <a:off x="8982075" y="5020820"/>
            <a:ext cx="1009650" cy="1009650"/>
          </a:xfrm>
          <a:prstGeom prst="ellipse">
            <a:avLst/>
          </a:prstGeom>
          <a:solidFill>
            <a:srgbClr val="4D6B49"/>
          </a:solidFill>
          <a:ln w="9525">
            <a:solidFill>
              <a:srgbClr val="FFFDF8"/>
            </a:solidFill>
            <a:prstDash val="solid"/>
          </a:ln>
        </p:spPr>
        <p:txBody>
          <a:bodyPr/>
          <a:lstStyle/>
          <a:p>
            <a:endParaRPr lang="en-US" dirty="0"/>
          </a:p>
        </p:txBody>
      </p:sp>
      <p:sp>
        <p:nvSpPr>
          <p:cNvPr id="79" name="circle">
            <a:extLst>
              <a:ext uri="{FF2B5EF4-FFF2-40B4-BE49-F238E27FC236}">
                <a16:creationId xmlns:a16="http://schemas.microsoft.com/office/drawing/2014/main" id="{98B924C2-7001-27F1-2865-E8991E0BCAF4}"/>
              </a:ext>
            </a:extLst>
          </p:cNvPr>
          <p:cNvSpPr>
            <a:spLocks noGrp="1"/>
          </p:cNvSpPr>
          <p:nvPr/>
        </p:nvSpPr>
        <p:spPr>
          <a:xfrm>
            <a:off x="2200275" y="5324476"/>
            <a:ext cx="285750" cy="285750"/>
          </a:xfrm>
          <a:prstGeom prst="ellipse">
            <a:avLst/>
          </a:prstGeom>
          <a:solidFill>
            <a:srgbClr val="CFE3EA"/>
          </a:solidFill>
          <a:ln w="0">
            <a:noFill/>
            <a:prstDash val="solid"/>
          </a:ln>
        </p:spPr>
        <p:txBody>
          <a:bodyPr/>
          <a:lstStyle/>
          <a:p>
            <a:endParaRPr lang="en-US" dirty="0"/>
          </a:p>
        </p:txBody>
      </p:sp>
      <p:sp>
        <p:nvSpPr>
          <p:cNvPr id="81" name="circle">
            <a:extLst>
              <a:ext uri="{FF2B5EF4-FFF2-40B4-BE49-F238E27FC236}">
                <a16:creationId xmlns:a16="http://schemas.microsoft.com/office/drawing/2014/main" id="{D09AA5F0-8EEA-EABC-D04F-9B8AAFC41EBA}"/>
              </a:ext>
            </a:extLst>
          </p:cNvPr>
          <p:cNvSpPr>
            <a:spLocks noGrp="1"/>
          </p:cNvSpPr>
          <p:nvPr/>
        </p:nvSpPr>
        <p:spPr>
          <a:xfrm>
            <a:off x="5743956" y="5327908"/>
            <a:ext cx="342900" cy="342900"/>
          </a:xfrm>
          <a:prstGeom prst="ellipse">
            <a:avLst/>
          </a:prstGeom>
          <a:solidFill>
            <a:srgbClr val="EFC7BB"/>
          </a:solidFill>
          <a:ln w="0">
            <a:noFill/>
            <a:prstDash val="solid"/>
          </a:ln>
        </p:spPr>
        <p:txBody>
          <a:bodyPr/>
          <a:lstStyle/>
          <a:p>
            <a:endParaRPr lang="en-US" dirty="0"/>
          </a:p>
        </p:txBody>
      </p:sp>
      <p:sp>
        <p:nvSpPr>
          <p:cNvPr id="83" name="circle">
            <a:extLst>
              <a:ext uri="{FF2B5EF4-FFF2-40B4-BE49-F238E27FC236}">
                <a16:creationId xmlns:a16="http://schemas.microsoft.com/office/drawing/2014/main" id="{594EE1F9-1D8E-C511-F469-42D62A6047BD}"/>
              </a:ext>
            </a:extLst>
          </p:cNvPr>
          <p:cNvSpPr>
            <a:spLocks noGrp="1"/>
          </p:cNvSpPr>
          <p:nvPr/>
        </p:nvSpPr>
        <p:spPr>
          <a:xfrm>
            <a:off x="9315450" y="5354195"/>
            <a:ext cx="342900" cy="342900"/>
          </a:xfrm>
          <a:prstGeom prst="ellipse">
            <a:avLst/>
          </a:prstGeom>
          <a:solidFill>
            <a:srgbClr val="D1E0CF"/>
          </a:solidFill>
          <a:ln w="0">
            <a:noFill/>
            <a:prstDash val="solid"/>
          </a:ln>
        </p:spPr>
        <p:txBody>
          <a:bodyPr/>
          <a:lstStyle/>
          <a:p>
            <a:endParaRPr lang="en-US" dirty="0"/>
          </a:p>
        </p:txBody>
      </p:sp>
      <p:sp>
        <p:nvSpPr>
          <p:cNvPr id="85" name="text">
            <a:extLst>
              <a:ext uri="{FF2B5EF4-FFF2-40B4-BE49-F238E27FC236}">
                <a16:creationId xmlns:a16="http://schemas.microsoft.com/office/drawing/2014/main" id="{4338D11E-586A-008A-460B-1E400A6AE5A6}"/>
              </a:ext>
            </a:extLst>
          </p:cNvPr>
          <p:cNvSpPr>
            <a:spLocks noGrp="1"/>
          </p:cNvSpPr>
          <p:nvPr/>
        </p:nvSpPr>
        <p:spPr>
          <a:xfrm>
            <a:off x="1419225" y="6038851"/>
            <a:ext cx="1809750" cy="209550"/>
          </a:xfrm>
          <a:prstGeom prst="rect">
            <a:avLst/>
          </a:prstGeom>
          <a:noFill/>
          <a:ln w="0">
            <a:noFill/>
            <a:prstDash val="solid"/>
          </a:ln>
        </p:spPr>
        <p:txBody>
          <a:bodyPr wrap="square" lIns="0" tIns="0" rIns="0" bIns="0" anchor="t">
            <a:normAutofit/>
          </a:bodyPr>
          <a:lstStyle/>
          <a:p>
            <a:pPr algn="ctr">
              <a:lnSpc>
                <a:spcPct val="100000"/>
              </a:lnSpc>
              <a:buNone/>
              <a:defRPr sz="1125" b="1" i="0">
                <a:solidFill>
                  <a:srgbClr val="457A91"/>
                </a:solidFill>
                <a:latin typeface="Aptos"/>
                <a:ea typeface="Aptos"/>
                <a:cs typeface="Aptos"/>
              </a:defRPr>
            </a:pPr>
            <a:r>
              <a:rPr sz="1125" b="1" i="0" dirty="0">
                <a:solidFill>
                  <a:srgbClr val="457A91"/>
                </a:solidFill>
                <a:latin typeface="Aptos"/>
                <a:ea typeface="Aptos"/>
                <a:cs typeface="Aptos"/>
              </a:rPr>
              <a:t>WATER MAIN</a:t>
            </a:r>
          </a:p>
        </p:txBody>
      </p:sp>
      <p:sp>
        <p:nvSpPr>
          <p:cNvPr id="87" name="text">
            <a:extLst>
              <a:ext uri="{FF2B5EF4-FFF2-40B4-BE49-F238E27FC236}">
                <a16:creationId xmlns:a16="http://schemas.microsoft.com/office/drawing/2014/main" id="{6DEBDD56-4C7B-F77D-96C4-0A4F7B81B614}"/>
              </a:ext>
            </a:extLst>
          </p:cNvPr>
          <p:cNvSpPr>
            <a:spLocks noGrp="1"/>
          </p:cNvSpPr>
          <p:nvPr/>
        </p:nvSpPr>
        <p:spPr>
          <a:xfrm>
            <a:off x="1419225" y="6248401"/>
            <a:ext cx="1809750" cy="209550"/>
          </a:xfrm>
          <a:prstGeom prst="rect">
            <a:avLst/>
          </a:prstGeom>
          <a:noFill/>
          <a:ln w="0">
            <a:noFill/>
            <a:prstDash val="solid"/>
          </a:ln>
        </p:spPr>
        <p:txBody>
          <a:bodyPr wrap="square" lIns="0" tIns="0" rIns="0" bIns="0" anchor="t">
            <a:normAutofit/>
          </a:bodyPr>
          <a:lstStyle/>
          <a:p>
            <a:pPr algn="ctr">
              <a:lnSpc>
                <a:spcPct val="100000"/>
              </a:lnSpc>
              <a:buNone/>
              <a:defRPr sz="1200" b="0" i="0">
                <a:solidFill>
                  <a:srgbClr val="20352D"/>
                </a:solidFill>
                <a:latin typeface="Aptos"/>
                <a:ea typeface="Aptos"/>
                <a:cs typeface="Aptos"/>
              </a:defRPr>
            </a:pPr>
            <a:r>
              <a:rPr sz="1200" b="0" i="0" dirty="0">
                <a:solidFill>
                  <a:srgbClr val="20352D"/>
                </a:solidFill>
                <a:latin typeface="Aptos"/>
                <a:ea typeface="Aptos"/>
                <a:cs typeface="Aptos"/>
              </a:rPr>
              <a:t>replace existing</a:t>
            </a:r>
          </a:p>
        </p:txBody>
      </p:sp>
      <p:sp>
        <p:nvSpPr>
          <p:cNvPr id="89" name="text">
            <a:extLst>
              <a:ext uri="{FF2B5EF4-FFF2-40B4-BE49-F238E27FC236}">
                <a16:creationId xmlns:a16="http://schemas.microsoft.com/office/drawing/2014/main" id="{F0F80F7F-60E4-288F-E373-482B7AD6F0AE}"/>
              </a:ext>
            </a:extLst>
          </p:cNvPr>
          <p:cNvSpPr>
            <a:spLocks noGrp="1"/>
          </p:cNvSpPr>
          <p:nvPr/>
        </p:nvSpPr>
        <p:spPr>
          <a:xfrm>
            <a:off x="4933950" y="6038851"/>
            <a:ext cx="2000250" cy="209550"/>
          </a:xfrm>
          <a:prstGeom prst="rect">
            <a:avLst/>
          </a:prstGeom>
          <a:noFill/>
          <a:ln w="0">
            <a:noFill/>
            <a:prstDash val="solid"/>
          </a:ln>
        </p:spPr>
        <p:txBody>
          <a:bodyPr wrap="square" lIns="0" tIns="0" rIns="0" bIns="0" anchor="t">
            <a:normAutofit/>
          </a:bodyPr>
          <a:lstStyle/>
          <a:p>
            <a:pPr algn="ctr">
              <a:lnSpc>
                <a:spcPct val="100000"/>
              </a:lnSpc>
              <a:buNone/>
              <a:defRPr sz="1125" b="1" i="0">
                <a:solidFill>
                  <a:srgbClr val="A94832"/>
                </a:solidFill>
                <a:latin typeface="Aptos"/>
                <a:ea typeface="Aptos"/>
                <a:cs typeface="Aptos"/>
              </a:defRPr>
            </a:pPr>
            <a:r>
              <a:rPr sz="1125" b="1" i="0" dirty="0">
                <a:solidFill>
                  <a:srgbClr val="A94832"/>
                </a:solidFill>
                <a:latin typeface="Aptos"/>
                <a:ea typeface="Aptos"/>
                <a:cs typeface="Aptos"/>
              </a:rPr>
              <a:t>SANITARY SEWER</a:t>
            </a:r>
          </a:p>
        </p:txBody>
      </p:sp>
      <p:sp>
        <p:nvSpPr>
          <p:cNvPr id="91" name="text">
            <a:extLst>
              <a:ext uri="{FF2B5EF4-FFF2-40B4-BE49-F238E27FC236}">
                <a16:creationId xmlns:a16="http://schemas.microsoft.com/office/drawing/2014/main" id="{226088CE-DE5E-2A9B-9E38-37F6B83A62E2}"/>
              </a:ext>
            </a:extLst>
          </p:cNvPr>
          <p:cNvSpPr>
            <a:spLocks noGrp="1"/>
          </p:cNvSpPr>
          <p:nvPr/>
        </p:nvSpPr>
        <p:spPr>
          <a:xfrm>
            <a:off x="4933950" y="6248401"/>
            <a:ext cx="2000250" cy="209550"/>
          </a:xfrm>
          <a:prstGeom prst="rect">
            <a:avLst/>
          </a:prstGeom>
          <a:noFill/>
          <a:ln w="0">
            <a:noFill/>
            <a:prstDash val="solid"/>
          </a:ln>
        </p:spPr>
        <p:txBody>
          <a:bodyPr wrap="square" lIns="0" tIns="0" rIns="0" bIns="0" anchor="t">
            <a:normAutofit/>
          </a:bodyPr>
          <a:lstStyle/>
          <a:p>
            <a:pPr algn="ctr">
              <a:lnSpc>
                <a:spcPct val="100000"/>
              </a:lnSpc>
              <a:buNone/>
              <a:defRPr sz="1200" b="0" i="0">
                <a:solidFill>
                  <a:srgbClr val="20352D"/>
                </a:solidFill>
                <a:latin typeface="Aptos"/>
                <a:ea typeface="Aptos"/>
                <a:cs typeface="Aptos"/>
              </a:defRPr>
            </a:pPr>
            <a:r>
              <a:rPr sz="1200" b="0" i="0" dirty="0">
                <a:solidFill>
                  <a:srgbClr val="20352D"/>
                </a:solidFill>
                <a:latin typeface="Aptos"/>
                <a:ea typeface="Aptos"/>
                <a:cs typeface="Aptos"/>
              </a:rPr>
              <a:t>replace existing</a:t>
            </a:r>
          </a:p>
        </p:txBody>
      </p:sp>
      <p:sp>
        <p:nvSpPr>
          <p:cNvPr id="93" name="text">
            <a:extLst>
              <a:ext uri="{FF2B5EF4-FFF2-40B4-BE49-F238E27FC236}">
                <a16:creationId xmlns:a16="http://schemas.microsoft.com/office/drawing/2014/main" id="{0B13DC0D-30E8-E14E-81BF-3321D10D8E44}"/>
              </a:ext>
            </a:extLst>
          </p:cNvPr>
          <p:cNvSpPr>
            <a:spLocks noGrp="1"/>
          </p:cNvSpPr>
          <p:nvPr/>
        </p:nvSpPr>
        <p:spPr>
          <a:xfrm>
            <a:off x="8582025" y="6038851"/>
            <a:ext cx="1809750" cy="209550"/>
          </a:xfrm>
          <a:prstGeom prst="rect">
            <a:avLst/>
          </a:prstGeom>
          <a:noFill/>
          <a:ln w="0">
            <a:noFill/>
            <a:prstDash val="solid"/>
          </a:ln>
        </p:spPr>
        <p:txBody>
          <a:bodyPr wrap="square" lIns="0" tIns="0" rIns="0" bIns="0" anchor="t">
            <a:normAutofit/>
          </a:bodyPr>
          <a:lstStyle/>
          <a:p>
            <a:pPr algn="ctr">
              <a:lnSpc>
                <a:spcPct val="100000"/>
              </a:lnSpc>
              <a:buNone/>
              <a:defRPr sz="1125" b="1" i="0">
                <a:solidFill>
                  <a:srgbClr val="4D6B49"/>
                </a:solidFill>
                <a:latin typeface="Aptos"/>
                <a:ea typeface="Aptos"/>
                <a:cs typeface="Aptos"/>
              </a:defRPr>
            </a:pPr>
            <a:r>
              <a:rPr sz="1125" b="1" i="0" dirty="0">
                <a:solidFill>
                  <a:srgbClr val="4D6B49"/>
                </a:solidFill>
                <a:latin typeface="Aptos"/>
                <a:ea typeface="Aptos"/>
                <a:cs typeface="Aptos"/>
              </a:rPr>
              <a:t>STORM SEWER</a:t>
            </a:r>
          </a:p>
        </p:txBody>
      </p:sp>
      <p:sp>
        <p:nvSpPr>
          <p:cNvPr id="95" name="text">
            <a:extLst>
              <a:ext uri="{FF2B5EF4-FFF2-40B4-BE49-F238E27FC236}">
                <a16:creationId xmlns:a16="http://schemas.microsoft.com/office/drawing/2014/main" id="{A347C953-A264-3430-2172-C673FC6874FA}"/>
              </a:ext>
            </a:extLst>
          </p:cNvPr>
          <p:cNvSpPr>
            <a:spLocks noGrp="1"/>
          </p:cNvSpPr>
          <p:nvPr/>
        </p:nvSpPr>
        <p:spPr>
          <a:xfrm>
            <a:off x="8582025" y="6248401"/>
            <a:ext cx="1809750" cy="209550"/>
          </a:xfrm>
          <a:prstGeom prst="rect">
            <a:avLst/>
          </a:prstGeom>
          <a:noFill/>
          <a:ln w="0">
            <a:noFill/>
            <a:prstDash val="solid"/>
          </a:ln>
        </p:spPr>
        <p:txBody>
          <a:bodyPr wrap="square" lIns="0" tIns="0" rIns="0" bIns="0" anchor="t">
            <a:normAutofit/>
          </a:bodyPr>
          <a:lstStyle/>
          <a:p>
            <a:pPr algn="ctr">
              <a:lnSpc>
                <a:spcPct val="100000"/>
              </a:lnSpc>
              <a:buNone/>
              <a:defRPr sz="1200" b="0" i="0">
                <a:solidFill>
                  <a:srgbClr val="20352D"/>
                </a:solidFill>
                <a:latin typeface="Aptos"/>
                <a:ea typeface="Aptos"/>
                <a:cs typeface="Aptos"/>
              </a:defRPr>
            </a:pPr>
            <a:r>
              <a:rPr sz="1200" b="0" i="0" dirty="0">
                <a:solidFill>
                  <a:srgbClr val="20352D"/>
                </a:solidFill>
                <a:latin typeface="Aptos"/>
                <a:ea typeface="Aptos"/>
                <a:cs typeface="Aptos"/>
              </a:rPr>
              <a:t>add new system</a:t>
            </a:r>
          </a:p>
        </p:txBody>
      </p:sp>
      <p:pic>
        <p:nvPicPr>
          <p:cNvPr id="97" name="Picture 96">
            <a:extLst>
              <a:ext uri="{FF2B5EF4-FFF2-40B4-BE49-F238E27FC236}">
                <a16:creationId xmlns:a16="http://schemas.microsoft.com/office/drawing/2014/main" id="{2166BC3C-C70F-636F-A337-EEF96685B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Tree>
    <p:extLst>
      <p:ext uri="{BB962C8B-B14F-4D97-AF65-F5344CB8AC3E}">
        <p14:creationId xmlns:p14="http://schemas.microsoft.com/office/powerpoint/2010/main" val="266088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8C9DE7E9-9237-6355-61A1-0C4B13C9861D}"/>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8A2C1F3B-8DA4-9DA7-194A-D3669D3ACA23}"/>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dirty="0"/>
              <a:t>Class EA Process &amp; Exemption</a:t>
            </a:r>
          </a:p>
          <a:p>
            <a:pPr algn="l">
              <a:lnSpc>
                <a:spcPct val="95000"/>
              </a:lnSpc>
              <a:buNone/>
              <a:defRPr sz="3750" b="1" i="0">
                <a:solidFill>
                  <a:srgbClr val="20352D"/>
                </a:solidFill>
                <a:latin typeface="Georgia"/>
                <a:ea typeface="Georgia"/>
                <a:cs typeface="Georgia"/>
              </a:defRPr>
            </a:pPr>
            <a:endParaRPr sz="3750" b="1" i="0" dirty="0">
              <a:solidFill>
                <a:srgbClr val="20352D"/>
              </a:solidFill>
              <a:latin typeface="Georgia"/>
              <a:ea typeface="Georgia"/>
              <a:cs typeface="Georgia"/>
            </a:endParaRPr>
          </a:p>
        </p:txBody>
      </p:sp>
      <p:sp>
        <p:nvSpPr>
          <p:cNvPr id="3" name="title-rule">
            <a:extLst>
              <a:ext uri="{FF2B5EF4-FFF2-40B4-BE49-F238E27FC236}">
                <a16:creationId xmlns:a16="http://schemas.microsoft.com/office/drawing/2014/main" id="{DAE775AE-E7C5-1C50-A66C-09C395893489}"/>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F490E255-EA3A-52EA-0CE6-32A756300AB3}"/>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2" name="page-number">
            <a:extLst>
              <a:ext uri="{FF2B5EF4-FFF2-40B4-BE49-F238E27FC236}">
                <a16:creationId xmlns:a16="http://schemas.microsoft.com/office/drawing/2014/main" id="{77BBD0B6-B40E-094E-AB77-5C2F35DB1C35}"/>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sp>
        <p:nvSpPr>
          <p:cNvPr id="34" name="TextBox 33">
            <a:extLst>
              <a:ext uri="{FF2B5EF4-FFF2-40B4-BE49-F238E27FC236}">
                <a16:creationId xmlns:a16="http://schemas.microsoft.com/office/drawing/2014/main" id="{84AEA772-0FBF-A482-D407-731C1C1064F2}"/>
              </a:ext>
            </a:extLst>
          </p:cNvPr>
          <p:cNvSpPr txBox="1"/>
          <p:nvPr/>
        </p:nvSpPr>
        <p:spPr>
          <a:xfrm>
            <a:off x="723900" y="1737360"/>
            <a:ext cx="10715625" cy="923330"/>
          </a:xfrm>
          <a:prstGeom prst="rect">
            <a:avLst/>
          </a:prstGeom>
          <a:noFill/>
        </p:spPr>
        <p:txBody>
          <a:bodyPr wrap="square" rtlCol="0">
            <a:spAutoFit/>
          </a:bodyPr>
          <a:lstStyle/>
          <a:p>
            <a:pPr marL="342900" indent="-342900">
              <a:buFont typeface="+mj-lt"/>
              <a:buAutoNum type="arabicPeriod"/>
            </a:pPr>
            <a:endParaRPr lang="en-US" dirty="0"/>
          </a:p>
          <a:p>
            <a:pPr marL="342900" indent="-342900">
              <a:buFont typeface="+mj-lt"/>
              <a:buAutoNum type="arabicPeriod"/>
            </a:pPr>
            <a:endParaRPr lang="en-US" dirty="0"/>
          </a:p>
          <a:p>
            <a:pPr marL="342900" indent="-342900">
              <a:buFont typeface="+mj-lt"/>
              <a:buAutoNum type="arabicPeriod"/>
            </a:pPr>
            <a:endParaRPr lang="en-US" dirty="0"/>
          </a:p>
        </p:txBody>
      </p:sp>
      <p:sp>
        <p:nvSpPr>
          <p:cNvPr id="5" name="TextBox 4">
            <a:extLst>
              <a:ext uri="{FF2B5EF4-FFF2-40B4-BE49-F238E27FC236}">
                <a16:creationId xmlns:a16="http://schemas.microsoft.com/office/drawing/2014/main" id="{E38D5A5B-B8EC-3620-E8F6-CEF18C4AE9C8}"/>
              </a:ext>
            </a:extLst>
          </p:cNvPr>
          <p:cNvSpPr txBox="1"/>
          <p:nvPr/>
        </p:nvSpPr>
        <p:spPr>
          <a:xfrm>
            <a:off x="723899" y="1561339"/>
            <a:ext cx="10715625" cy="5355312"/>
          </a:xfrm>
          <a:prstGeom prst="rect">
            <a:avLst/>
          </a:prstGeom>
          <a:noFill/>
        </p:spPr>
        <p:txBody>
          <a:bodyPr wrap="square" rtlCol="0">
            <a:spAutoFit/>
          </a:bodyPr>
          <a:lstStyle/>
          <a:p>
            <a:pPr marL="285750" indent="-285750">
              <a:buFont typeface="Arial" panose="020B0604020202020204" pitchFamily="34" charset="0"/>
              <a:buChar char="•"/>
            </a:pPr>
            <a:r>
              <a:rPr lang="en-US" dirty="0"/>
              <a:t>A Municipal Class Environmental Assessment (EA) is a formal planning process that local governments follow to study and manage the environmental impacts of public infrastructure projects like roads, water pipes, and transit before construction begins.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This process also outlines the requirements that Ontario municipalities must follow to evaluate the environmental, social, and economic impacts of infrastructure projects before construction begins for eligible projects.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2023 amendments were made to the EA process which created exemptions to certain municipal road, water and wastewater projects from requiring an environmental assessment.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Reconstruction of College and Emmett Streets falls under the exemptions in the Municipal Engineer’s Association EA document and therefore is exempt from the EA process.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Due to the specific challenges with these streets the Town decided to engage the public in line with the consultation requirements of the EA process to better understand public concerns and explore options before moving into the design.</a:t>
            </a:r>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
        <p:nvSpPr>
          <p:cNvPr id="9" name="source">
            <a:extLst>
              <a:ext uri="{FF2B5EF4-FFF2-40B4-BE49-F238E27FC236}">
                <a16:creationId xmlns:a16="http://schemas.microsoft.com/office/drawing/2014/main" id="{CD0F06DE-5DB8-373E-19FB-50036DB8CD49}"/>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pic>
        <p:nvPicPr>
          <p:cNvPr id="11" name="Picture 10">
            <a:extLst>
              <a:ext uri="{FF2B5EF4-FFF2-40B4-BE49-F238E27FC236}">
                <a16:creationId xmlns:a16="http://schemas.microsoft.com/office/drawing/2014/main" id="{97714D31-913E-EAEE-33F8-A730B54BC7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Tree>
    <p:extLst>
      <p:ext uri="{BB962C8B-B14F-4D97-AF65-F5344CB8AC3E}">
        <p14:creationId xmlns:p14="http://schemas.microsoft.com/office/powerpoint/2010/main" val="616410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D9F558E8-2C38-BF39-A36E-6A023AA71C9D}"/>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0E1F5CA4-2BCF-4C52-3F93-77C293913D62}"/>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9693"/>
          </a:bodyPr>
          <a:lstStyle/>
          <a:p>
            <a:pPr algn="l">
              <a:lnSpc>
                <a:spcPct val="95000"/>
              </a:lnSpc>
              <a:buNone/>
              <a:defRPr sz="3750" b="1" i="0">
                <a:solidFill>
                  <a:srgbClr val="20352D"/>
                </a:solidFill>
                <a:latin typeface="Georgia"/>
                <a:ea typeface="Georgia"/>
                <a:cs typeface="Georgia"/>
              </a:defRPr>
            </a:pPr>
            <a:r>
              <a:rPr lang="en-US" sz="3750" b="1" i="0" dirty="0">
                <a:solidFill>
                  <a:srgbClr val="20352D"/>
                </a:solidFill>
                <a:latin typeface="Georgia"/>
                <a:ea typeface="Georgia"/>
                <a:cs typeface="Georgia"/>
              </a:rPr>
              <a:t>Public Consultation</a:t>
            </a:r>
            <a:endParaRPr sz="3750" b="1" i="0" dirty="0">
              <a:solidFill>
                <a:srgbClr val="20352D"/>
              </a:solidFill>
              <a:latin typeface="Georgia"/>
              <a:ea typeface="Georgia"/>
              <a:cs typeface="Georgia"/>
            </a:endParaRPr>
          </a:p>
        </p:txBody>
      </p:sp>
      <p:sp>
        <p:nvSpPr>
          <p:cNvPr id="3" name="title-rule">
            <a:extLst>
              <a:ext uri="{FF2B5EF4-FFF2-40B4-BE49-F238E27FC236}">
                <a16:creationId xmlns:a16="http://schemas.microsoft.com/office/drawing/2014/main" id="{156A7101-9723-4188-F847-5D8A3C752A43}"/>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8997A64E-A0AA-AE98-88A2-0784432510D3}"/>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7937597B-ADFB-AB10-B7B7-98359E9ADEC4}"/>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D77F3AFB-2C43-34AB-FCC2-9214B73F0F55}"/>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sp>
        <p:nvSpPr>
          <p:cNvPr id="35" name="TextBox 34">
            <a:extLst>
              <a:ext uri="{FF2B5EF4-FFF2-40B4-BE49-F238E27FC236}">
                <a16:creationId xmlns:a16="http://schemas.microsoft.com/office/drawing/2014/main" id="{4B242AA2-AB28-7F2C-53E6-74D627402F38}"/>
              </a:ext>
            </a:extLst>
          </p:cNvPr>
          <p:cNvSpPr txBox="1"/>
          <p:nvPr/>
        </p:nvSpPr>
        <p:spPr>
          <a:xfrm>
            <a:off x="723900" y="1691640"/>
            <a:ext cx="10715625" cy="4524315"/>
          </a:xfrm>
          <a:prstGeom prst="rect">
            <a:avLst/>
          </a:prstGeom>
          <a:noFill/>
        </p:spPr>
        <p:txBody>
          <a:bodyPr wrap="square" rtlCol="0">
            <a:spAutoFit/>
          </a:bodyPr>
          <a:lstStyle/>
          <a:p>
            <a:pPr marL="285750" indent="-285750">
              <a:buFont typeface="Arial" panose="020B0604020202020204" pitchFamily="34" charset="0"/>
              <a:buChar char="•"/>
            </a:pPr>
            <a:r>
              <a:rPr lang="en-US" dirty="0"/>
              <a:t>The Town held the first public information center on April 14</a:t>
            </a:r>
            <a:r>
              <a:rPr lang="en-US" baseline="30000" dirty="0"/>
              <a:t>th</a:t>
            </a:r>
            <a:r>
              <a:rPr lang="en-US" dirty="0"/>
              <a:t> 2026.</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Three concepts were brought forward for comment at the first PIC, including the following:</a:t>
            </a:r>
          </a:p>
          <a:p>
            <a:pPr marL="800100" lvl="1" indent="-342900">
              <a:buFont typeface="+mj-lt"/>
              <a:buAutoNum type="arabicPeriod"/>
            </a:pPr>
            <a:r>
              <a:rPr lang="en-US" dirty="0"/>
              <a:t>One-way traffic with Parking</a:t>
            </a:r>
          </a:p>
          <a:p>
            <a:pPr marL="800100" lvl="1" indent="-342900">
              <a:buFont typeface="+mj-lt"/>
              <a:buAutoNum type="arabicPeriod"/>
            </a:pPr>
            <a:r>
              <a:rPr lang="en-US" dirty="0"/>
              <a:t>Two-way traffic with Limited parking </a:t>
            </a:r>
          </a:p>
          <a:p>
            <a:pPr marL="800100" lvl="1" indent="-342900">
              <a:buFont typeface="+mj-lt"/>
              <a:buAutoNum type="arabicPeriod"/>
            </a:pPr>
            <a:r>
              <a:rPr lang="en-US" dirty="0"/>
              <a:t>Two-way traffic with a dedicated parking lane </a:t>
            </a:r>
          </a:p>
          <a:p>
            <a:pPr lvl="1"/>
            <a:endParaRPr lang="en-US" dirty="0"/>
          </a:p>
          <a:p>
            <a:pPr marL="342900" indent="-342900">
              <a:buFont typeface="Arial" panose="020B0604020202020204" pitchFamily="34" charset="0"/>
              <a:buChar char="•"/>
            </a:pPr>
            <a:r>
              <a:rPr lang="en-US" dirty="0"/>
              <a:t>Following the PIC the materials presented were uploaded to the Towns project page and an online survey/comment tool was created to allow for additional comments from anyone unable to attend the meeting.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Residents of College and Emmett street also held a private meeting and provided additional comments on the proposed concepts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All comments received by the Town were reviewed and considered in the development of the preferred cross-section.</a:t>
            </a:r>
          </a:p>
        </p:txBody>
      </p:sp>
      <p:pic>
        <p:nvPicPr>
          <p:cNvPr id="5" name="Picture 4">
            <a:extLst>
              <a:ext uri="{FF2B5EF4-FFF2-40B4-BE49-F238E27FC236}">
                <a16:creationId xmlns:a16="http://schemas.microsoft.com/office/drawing/2014/main" id="{7ADABC79-34EE-4197-DEF4-7FBAB7E76D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Tree>
    <p:extLst>
      <p:ext uri="{BB962C8B-B14F-4D97-AF65-F5344CB8AC3E}">
        <p14:creationId xmlns:p14="http://schemas.microsoft.com/office/powerpoint/2010/main" val="3802975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3190F925-E228-52FD-EEBE-8849E2537B1E}"/>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BC813706-250E-6BC3-9A37-A064A7F831A3}"/>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Public Consultation Results – Town Data</a:t>
            </a:r>
          </a:p>
        </p:txBody>
      </p:sp>
      <p:sp>
        <p:nvSpPr>
          <p:cNvPr id="3" name="title-rule">
            <a:extLst>
              <a:ext uri="{FF2B5EF4-FFF2-40B4-BE49-F238E27FC236}">
                <a16:creationId xmlns:a16="http://schemas.microsoft.com/office/drawing/2014/main" id="{68C4BF58-9E9C-9E7C-62FB-DC4838DF6D7E}"/>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6F7EC817-6E02-5F44-85A0-2A39B2DC5BB1}"/>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7D2CB59A-EF1D-0A47-7E5C-C0F0B1ACE19D}"/>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74853DC3-E4FF-4E07-11E6-0F7A2FEF87DC}"/>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graphicFrame>
        <p:nvGraphicFramePr>
          <p:cNvPr id="6" name="Chart 5">
            <a:extLst>
              <a:ext uri="{FF2B5EF4-FFF2-40B4-BE49-F238E27FC236}">
                <a16:creationId xmlns:a16="http://schemas.microsoft.com/office/drawing/2014/main" id="{058143F9-A115-CBC4-4C28-E656284F8A44}"/>
              </a:ext>
            </a:extLst>
          </p:cNvPr>
          <p:cNvGraphicFramePr/>
          <p:nvPr>
            <p:extLst>
              <p:ext uri="{D42A27DB-BD31-4B8C-83A1-F6EECF244321}">
                <p14:modId xmlns:p14="http://schemas.microsoft.com/office/powerpoint/2010/main" val="2398604340"/>
              </p:ext>
            </p:extLst>
          </p:nvPr>
        </p:nvGraphicFramePr>
        <p:xfrm>
          <a:off x="5532582" y="1772393"/>
          <a:ext cx="5841540" cy="448986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14A75E9-ECBA-2064-E7F3-3846C9F6AFD0}"/>
              </a:ext>
            </a:extLst>
          </p:cNvPr>
          <p:cNvSpPr txBox="1"/>
          <p:nvPr/>
        </p:nvSpPr>
        <p:spPr>
          <a:xfrm>
            <a:off x="723900" y="2786442"/>
            <a:ext cx="3811524" cy="3139321"/>
          </a:xfrm>
          <a:prstGeom prst="rect">
            <a:avLst/>
          </a:prstGeom>
          <a:noFill/>
        </p:spPr>
        <p:txBody>
          <a:bodyPr wrap="square" rtlCol="0">
            <a:spAutoFit/>
          </a:bodyPr>
          <a:lstStyle/>
          <a:p>
            <a:pPr fontAlgn="t">
              <a:lnSpc>
                <a:spcPct val="100000"/>
              </a:lnSpc>
              <a:buNone/>
            </a:pPr>
            <a:r>
              <a:rPr lang="en-US" b="1" u="sng" dirty="0"/>
              <a:t>Strongest Priorities</a:t>
            </a:r>
          </a:p>
          <a:p>
            <a:pPr fontAlgn="t">
              <a:lnSpc>
                <a:spcPct val="100000"/>
              </a:lnSpc>
              <a:buNone/>
            </a:pPr>
            <a:endParaRPr lang="en-US" dirty="0"/>
          </a:p>
          <a:p>
            <a:pPr marL="342900" lvl="0" indent="-342900" fontAlgn="t">
              <a:lnSpc>
                <a:spcPct val="100000"/>
              </a:lnSpc>
              <a:buFont typeface="Arial" panose="020B0604020202020204" pitchFamily="34" charset="0"/>
              <a:buChar char="•"/>
            </a:pPr>
            <a:r>
              <a:rPr lang="en-US" dirty="0"/>
              <a:t>Implement effective physical traffic calming</a:t>
            </a:r>
          </a:p>
          <a:p>
            <a:pPr marL="342900" lvl="0" indent="-342900" fontAlgn="t">
              <a:lnSpc>
                <a:spcPct val="100000"/>
              </a:lnSpc>
              <a:buFont typeface="Arial" panose="020B0604020202020204" pitchFamily="34" charset="0"/>
              <a:buChar char="•"/>
            </a:pPr>
            <a:r>
              <a:rPr lang="en-US" dirty="0"/>
              <a:t>Reduce speeding and cut-through traffic</a:t>
            </a:r>
          </a:p>
          <a:p>
            <a:pPr marL="342900" lvl="0" indent="-342900" fontAlgn="t">
              <a:lnSpc>
                <a:spcPct val="100000"/>
              </a:lnSpc>
              <a:buFont typeface="Arial" panose="020B0604020202020204" pitchFamily="34" charset="0"/>
              <a:buChar char="•"/>
            </a:pPr>
            <a:r>
              <a:rPr lang="en-US" dirty="0"/>
              <a:t>Minimize unnecessary road widening and paved surfaces</a:t>
            </a:r>
          </a:p>
          <a:p>
            <a:pPr marL="342900" indent="-342900" fontAlgn="t">
              <a:buFont typeface="Arial" panose="020B0604020202020204" pitchFamily="34" charset="0"/>
              <a:buChar char="•"/>
            </a:pPr>
            <a:r>
              <a:rPr lang="en-US" dirty="0"/>
              <a:t>Preserve healthy mature trees</a:t>
            </a:r>
          </a:p>
          <a:p>
            <a:pPr marL="342900" indent="-342900" fontAlgn="t">
              <a:buFont typeface="Arial" panose="020B0604020202020204" pitchFamily="34" charset="0"/>
              <a:buChar char="•"/>
            </a:pPr>
            <a:r>
              <a:rPr lang="en-US" dirty="0"/>
              <a:t>Maintain a simple, residential street design</a:t>
            </a:r>
          </a:p>
        </p:txBody>
      </p:sp>
      <p:pic>
        <p:nvPicPr>
          <p:cNvPr id="9" name="Picture 8">
            <a:extLst>
              <a:ext uri="{FF2B5EF4-FFF2-40B4-BE49-F238E27FC236}">
                <a16:creationId xmlns:a16="http://schemas.microsoft.com/office/drawing/2014/main" id="{618AF6FE-9F95-77FA-BB2C-3B00696A0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10" name="TextBox 9">
            <a:extLst>
              <a:ext uri="{FF2B5EF4-FFF2-40B4-BE49-F238E27FC236}">
                <a16:creationId xmlns:a16="http://schemas.microsoft.com/office/drawing/2014/main" id="{9624AA28-93B2-2874-2A5F-5FAB004616C9}"/>
              </a:ext>
            </a:extLst>
          </p:cNvPr>
          <p:cNvSpPr txBox="1"/>
          <p:nvPr/>
        </p:nvSpPr>
        <p:spPr>
          <a:xfrm>
            <a:off x="723900" y="1636776"/>
            <a:ext cx="5301996" cy="923330"/>
          </a:xfrm>
          <a:prstGeom prst="rect">
            <a:avLst/>
          </a:prstGeom>
          <a:noFill/>
        </p:spPr>
        <p:txBody>
          <a:bodyPr wrap="square" rtlCol="0">
            <a:spAutoFit/>
          </a:bodyPr>
          <a:lstStyle/>
          <a:p>
            <a:r>
              <a:rPr lang="en-US" dirty="0"/>
              <a:t>Public Engagement to date</a:t>
            </a:r>
          </a:p>
          <a:p>
            <a:pPr marL="285750" indent="-285750">
              <a:buFont typeface="Arial" panose="020B0604020202020204" pitchFamily="34" charset="0"/>
              <a:buChar char="•"/>
            </a:pPr>
            <a:r>
              <a:rPr lang="en-US" dirty="0"/>
              <a:t>PIC #1 – April 14</a:t>
            </a:r>
            <a:r>
              <a:rPr lang="en-US" baseline="30000" dirty="0"/>
              <a:t>th</a:t>
            </a:r>
            <a:r>
              <a:rPr lang="en-US" dirty="0"/>
              <a:t> 2026</a:t>
            </a:r>
          </a:p>
          <a:p>
            <a:pPr marL="285750" indent="-285750">
              <a:buFont typeface="Arial" panose="020B0604020202020204" pitchFamily="34" charset="0"/>
              <a:buChar char="•"/>
            </a:pPr>
            <a:r>
              <a:rPr lang="en-US" dirty="0"/>
              <a:t>Online Survey – April 27</a:t>
            </a:r>
            <a:r>
              <a:rPr lang="en-US" baseline="30000" dirty="0"/>
              <a:t>th</a:t>
            </a:r>
            <a:r>
              <a:rPr lang="en-US" dirty="0"/>
              <a:t> to May 11</a:t>
            </a:r>
            <a:r>
              <a:rPr lang="en-US" baseline="30000" dirty="0"/>
              <a:t>th</a:t>
            </a:r>
            <a:r>
              <a:rPr lang="en-US" dirty="0"/>
              <a:t> 2026</a:t>
            </a:r>
          </a:p>
        </p:txBody>
      </p:sp>
    </p:spTree>
    <p:extLst>
      <p:ext uri="{BB962C8B-B14F-4D97-AF65-F5344CB8AC3E}">
        <p14:creationId xmlns:p14="http://schemas.microsoft.com/office/powerpoint/2010/main" val="3431102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7AD1E299-1FF5-51F1-8565-68B36B3E5435}"/>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31D9DCA8-305C-3955-B258-14DA21E978A1}"/>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2193" lnSpcReduction="20000"/>
          </a:bodyPr>
          <a:lstStyle/>
          <a:p>
            <a:pPr algn="ct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Public Consultation Results – </a:t>
            </a:r>
          </a:p>
          <a:p>
            <a:pPr algn="ct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Resident Meeting</a:t>
            </a:r>
          </a:p>
        </p:txBody>
      </p:sp>
      <p:sp>
        <p:nvSpPr>
          <p:cNvPr id="3" name="title-rule">
            <a:extLst>
              <a:ext uri="{FF2B5EF4-FFF2-40B4-BE49-F238E27FC236}">
                <a16:creationId xmlns:a16="http://schemas.microsoft.com/office/drawing/2014/main" id="{F06E2832-C752-A036-F661-4DEA1CE02BC8}"/>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A110C164-C69C-E948-5434-1B7E1AD4881C}"/>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60700BCF-FB7C-F5D4-EFB2-483A1361CA96}"/>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1C6A8FED-A55C-72B5-967F-50F3B3DF30F3}"/>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sp>
        <p:nvSpPr>
          <p:cNvPr id="7" name="TextBox 6">
            <a:extLst>
              <a:ext uri="{FF2B5EF4-FFF2-40B4-BE49-F238E27FC236}">
                <a16:creationId xmlns:a16="http://schemas.microsoft.com/office/drawing/2014/main" id="{61CA65B4-3EE4-68BB-2FA5-6518A8CA0067}"/>
              </a:ext>
            </a:extLst>
          </p:cNvPr>
          <p:cNvSpPr txBox="1"/>
          <p:nvPr/>
        </p:nvSpPr>
        <p:spPr>
          <a:xfrm>
            <a:off x="752475" y="3134589"/>
            <a:ext cx="3409188" cy="1754326"/>
          </a:xfrm>
          <a:prstGeom prst="rect">
            <a:avLst/>
          </a:prstGeom>
          <a:noFill/>
        </p:spPr>
        <p:txBody>
          <a:bodyPr wrap="square" rtlCol="0">
            <a:spAutoFit/>
          </a:bodyPr>
          <a:lstStyle/>
          <a:p>
            <a:pPr fontAlgn="t">
              <a:lnSpc>
                <a:spcPct val="100000"/>
              </a:lnSpc>
            </a:pPr>
            <a:r>
              <a:rPr lang="en-US" b="1" u="sng" dirty="0"/>
              <a:t>Strongest Priorities</a:t>
            </a:r>
          </a:p>
          <a:p>
            <a:pPr marL="285750" indent="-285750" fontAlgn="t">
              <a:lnSpc>
                <a:spcPct val="100000"/>
              </a:lnSpc>
              <a:buFont typeface="Arial" panose="020B0604020202020204" pitchFamily="34" charset="0"/>
              <a:buChar char="•"/>
            </a:pPr>
            <a:endParaRPr lang="en-US" dirty="0"/>
          </a:p>
          <a:p>
            <a:pPr marL="342900" lvl="0" indent="-342900" fontAlgn="t">
              <a:lnSpc>
                <a:spcPct val="100000"/>
              </a:lnSpc>
              <a:buFont typeface="Arial" panose="020B0604020202020204" pitchFamily="34" charset="0"/>
              <a:buChar char="•"/>
            </a:pPr>
            <a:r>
              <a:rPr lang="en-US" dirty="0"/>
              <a:t>Maintain Two-Way Traffic</a:t>
            </a:r>
          </a:p>
          <a:p>
            <a:pPr marL="342900" lvl="0" indent="-342900" fontAlgn="t">
              <a:lnSpc>
                <a:spcPct val="100000"/>
              </a:lnSpc>
              <a:buFont typeface="Arial" panose="020B0604020202020204" pitchFamily="34" charset="0"/>
              <a:buChar char="•"/>
            </a:pPr>
            <a:r>
              <a:rPr lang="en-US" dirty="0"/>
              <a:t>Sidewalks on one side</a:t>
            </a:r>
          </a:p>
          <a:p>
            <a:pPr marL="342900" lvl="0" indent="-342900" fontAlgn="t">
              <a:lnSpc>
                <a:spcPct val="100000"/>
              </a:lnSpc>
              <a:buFont typeface="Arial" panose="020B0604020202020204" pitchFamily="34" charset="0"/>
              <a:buChar char="•"/>
            </a:pPr>
            <a:r>
              <a:rPr lang="en-US" dirty="0"/>
              <a:t>Keep a parking option</a:t>
            </a:r>
          </a:p>
          <a:p>
            <a:pPr marL="342900" indent="-342900" fontAlgn="t">
              <a:buFont typeface="Arial" panose="020B0604020202020204" pitchFamily="34" charset="0"/>
              <a:buChar char="•"/>
            </a:pPr>
            <a:r>
              <a:rPr lang="en-US" dirty="0"/>
              <a:t>Incorporate Traffic Calming</a:t>
            </a:r>
          </a:p>
        </p:txBody>
      </p:sp>
      <p:graphicFrame>
        <p:nvGraphicFramePr>
          <p:cNvPr id="10" name="Chart 9">
            <a:extLst>
              <a:ext uri="{FF2B5EF4-FFF2-40B4-BE49-F238E27FC236}">
                <a16:creationId xmlns:a16="http://schemas.microsoft.com/office/drawing/2014/main" id="{8190658C-376C-28CC-8F2C-43E99733165C}"/>
              </a:ext>
            </a:extLst>
          </p:cNvPr>
          <p:cNvGraphicFramePr/>
          <p:nvPr>
            <p:extLst>
              <p:ext uri="{D42A27DB-BD31-4B8C-83A1-F6EECF244321}">
                <p14:modId xmlns:p14="http://schemas.microsoft.com/office/powerpoint/2010/main" val="217860681"/>
              </p:ext>
            </p:extLst>
          </p:nvPr>
        </p:nvGraphicFramePr>
        <p:xfrm>
          <a:off x="5924677" y="1822019"/>
          <a:ext cx="5514848" cy="3815755"/>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12">
            <a:extLst>
              <a:ext uri="{FF2B5EF4-FFF2-40B4-BE49-F238E27FC236}">
                <a16:creationId xmlns:a16="http://schemas.microsoft.com/office/drawing/2014/main" id="{8D68D469-429A-A103-837A-38474FC5C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4" name="TextBox 3">
            <a:extLst>
              <a:ext uri="{FF2B5EF4-FFF2-40B4-BE49-F238E27FC236}">
                <a16:creationId xmlns:a16="http://schemas.microsoft.com/office/drawing/2014/main" id="{ACE57D1B-C488-DE05-BD34-E410C871D78A}"/>
              </a:ext>
            </a:extLst>
          </p:cNvPr>
          <p:cNvSpPr txBox="1"/>
          <p:nvPr/>
        </p:nvSpPr>
        <p:spPr>
          <a:xfrm>
            <a:off x="723900" y="1645920"/>
            <a:ext cx="4789932" cy="1200329"/>
          </a:xfrm>
          <a:prstGeom prst="rect">
            <a:avLst/>
          </a:prstGeom>
          <a:noFill/>
        </p:spPr>
        <p:txBody>
          <a:bodyPr wrap="square" rtlCol="0">
            <a:spAutoFit/>
          </a:bodyPr>
          <a:lstStyle/>
          <a:p>
            <a:r>
              <a:rPr lang="en-US" dirty="0"/>
              <a:t>Residents of College and Emmett Streets held a meeting on May 2nd, and a summary of the comments and concerns raised at the meeting were provided to the Town. </a:t>
            </a:r>
          </a:p>
        </p:txBody>
      </p:sp>
    </p:spTree>
    <p:extLst>
      <p:ext uri="{BB962C8B-B14F-4D97-AF65-F5344CB8AC3E}">
        <p14:creationId xmlns:p14="http://schemas.microsoft.com/office/powerpoint/2010/main" val="41790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21139653-B9CB-8E05-B7F2-798CCCE2A74B}"/>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E3064DC0-EC7D-5271-14AB-42FE71516B34}"/>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21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Proposed Alternative Cross-section Elements</a:t>
            </a:r>
          </a:p>
        </p:txBody>
      </p:sp>
      <p:sp>
        <p:nvSpPr>
          <p:cNvPr id="3" name="title-rule">
            <a:extLst>
              <a:ext uri="{FF2B5EF4-FFF2-40B4-BE49-F238E27FC236}">
                <a16:creationId xmlns:a16="http://schemas.microsoft.com/office/drawing/2014/main" id="{00ED9073-F252-F987-ED06-535F49241D80}"/>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412D952F-66D7-AE80-B0CD-21B49BE0B7E1}"/>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2EDF2B9F-0DB1-8EA3-6C7C-703609945120}"/>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11F380C3-FD07-5490-9715-4C95734AA8B1}"/>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EFAF0EF0-2107-1FEF-1CCA-33545A897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4" name="TextBox 3">
            <a:extLst>
              <a:ext uri="{FF2B5EF4-FFF2-40B4-BE49-F238E27FC236}">
                <a16:creationId xmlns:a16="http://schemas.microsoft.com/office/drawing/2014/main" id="{A3C8A076-9241-17E9-9DDF-81467DEC8984}"/>
              </a:ext>
            </a:extLst>
          </p:cNvPr>
          <p:cNvSpPr txBox="1"/>
          <p:nvPr/>
        </p:nvSpPr>
        <p:spPr>
          <a:xfrm>
            <a:off x="723900" y="1727200"/>
            <a:ext cx="10744200" cy="3970318"/>
          </a:xfrm>
          <a:prstGeom prst="rect">
            <a:avLst/>
          </a:prstGeom>
          <a:noFill/>
        </p:spPr>
        <p:txBody>
          <a:bodyPr wrap="square" rtlCol="0">
            <a:spAutoFit/>
          </a:bodyPr>
          <a:lstStyle/>
          <a:p>
            <a:pPr marL="285750" indent="-285750">
              <a:buFont typeface="Arial" panose="020B0604020202020204" pitchFamily="34" charset="0"/>
              <a:buChar char="•"/>
            </a:pPr>
            <a:r>
              <a:rPr lang="en-US" dirty="0"/>
              <a:t>Two-Way Traffic </a:t>
            </a:r>
          </a:p>
          <a:p>
            <a:endParaRPr lang="en-US" dirty="0"/>
          </a:p>
          <a:p>
            <a:pPr marL="285750" indent="-285750">
              <a:buFont typeface="Arial" panose="020B0604020202020204" pitchFamily="34" charset="0"/>
              <a:buChar char="•"/>
            </a:pPr>
            <a:r>
              <a:rPr lang="en-US" dirty="0"/>
              <a:t>Sidewalks will remain generally in the same locations but widened to 1.5m to meet AODA Standards </a:t>
            </a:r>
          </a:p>
          <a:p>
            <a:endParaRPr lang="en-US" dirty="0"/>
          </a:p>
          <a:p>
            <a:pPr marL="285750" indent="-285750">
              <a:buFont typeface="Arial" panose="020B0604020202020204" pitchFamily="34" charset="0"/>
              <a:buChar char="•"/>
            </a:pPr>
            <a:r>
              <a:rPr lang="en-US" dirty="0"/>
              <a:t> On-street parking will be moved adjacent to the sidewalks</a:t>
            </a:r>
          </a:p>
          <a:p>
            <a:pPr marL="742950" lvl="1" indent="-285750">
              <a:buFont typeface="Arial" panose="020B0604020202020204" pitchFamily="34" charset="0"/>
              <a:buChar char="•"/>
            </a:pPr>
            <a:r>
              <a:rPr lang="en-US" dirty="0"/>
              <a:t>South Side of College Street</a:t>
            </a:r>
          </a:p>
          <a:p>
            <a:pPr marL="742950" lvl="1" indent="-285750">
              <a:buFont typeface="Arial" panose="020B0604020202020204" pitchFamily="34" charset="0"/>
              <a:buChar char="•"/>
            </a:pPr>
            <a:r>
              <a:rPr lang="en-US" dirty="0"/>
              <a:t>North Side of Emmett Street</a:t>
            </a:r>
          </a:p>
          <a:p>
            <a:pPr lvl="1"/>
            <a:endParaRPr lang="en-US" dirty="0"/>
          </a:p>
          <a:p>
            <a:pPr marL="285750" indent="-285750">
              <a:buFont typeface="Arial" panose="020B0604020202020204" pitchFamily="34" charset="0"/>
              <a:buChar char="•"/>
            </a:pPr>
            <a:r>
              <a:rPr lang="en-US" dirty="0"/>
              <a:t> On-street parking will be subject to the Town’s winter parking restrictions</a:t>
            </a:r>
          </a:p>
          <a:p>
            <a:endParaRPr lang="en-US" dirty="0"/>
          </a:p>
          <a:p>
            <a:pPr marL="285750" indent="-285750">
              <a:buFont typeface="Arial" panose="020B0604020202020204" pitchFamily="34" charset="0"/>
              <a:buChar char="•"/>
            </a:pPr>
            <a:r>
              <a:rPr lang="en-US" dirty="0"/>
              <a:t> Built-in traffic calming </a:t>
            </a:r>
          </a:p>
          <a:p>
            <a:pPr marL="742950" lvl="1" indent="-285750">
              <a:buFont typeface="Arial" panose="020B0604020202020204" pitchFamily="34" charset="0"/>
              <a:buChar char="•"/>
            </a:pPr>
            <a:r>
              <a:rPr lang="en-US" dirty="0"/>
              <a:t>Speed cushions </a:t>
            </a:r>
          </a:p>
          <a:p>
            <a:pPr marL="742950" lvl="1" indent="-285750">
              <a:buFont typeface="Arial" panose="020B0604020202020204" pitchFamily="34" charset="0"/>
              <a:buChar char="•"/>
            </a:pPr>
            <a:r>
              <a:rPr lang="en-US" dirty="0"/>
              <a:t>Raised crosswalk at Station Street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06187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DFD3ED25-D839-DB41-C5C5-936B77970492}"/>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1D354F02-04A5-0279-D142-E793A2515A6F}"/>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Tree Assessments</a:t>
            </a:r>
          </a:p>
        </p:txBody>
      </p:sp>
      <p:sp>
        <p:nvSpPr>
          <p:cNvPr id="3" name="title-rule">
            <a:extLst>
              <a:ext uri="{FF2B5EF4-FFF2-40B4-BE49-F238E27FC236}">
                <a16:creationId xmlns:a16="http://schemas.microsoft.com/office/drawing/2014/main" id="{CB0E0782-D679-F33F-F6A0-2663787F20D8}"/>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CDCD27D9-8062-BC64-A836-E2C54CB740F1}"/>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619F56CA-3B29-3EE1-698A-D51905B0D395}"/>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94EADEE1-4931-B967-F8C4-9B39D297C5CC}"/>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sp>
        <p:nvSpPr>
          <p:cNvPr id="7" name="TextBox 6">
            <a:extLst>
              <a:ext uri="{FF2B5EF4-FFF2-40B4-BE49-F238E27FC236}">
                <a16:creationId xmlns:a16="http://schemas.microsoft.com/office/drawing/2014/main" id="{7CF7DD9E-BBFD-47A0-4FF9-9759824BA594}"/>
              </a:ext>
            </a:extLst>
          </p:cNvPr>
          <p:cNvSpPr txBox="1"/>
          <p:nvPr/>
        </p:nvSpPr>
        <p:spPr>
          <a:xfrm>
            <a:off x="723899" y="1674674"/>
            <a:ext cx="10715625" cy="4247317"/>
          </a:xfrm>
          <a:prstGeom prst="rect">
            <a:avLst/>
          </a:prstGeom>
          <a:noFill/>
        </p:spPr>
        <p:txBody>
          <a:bodyPr wrap="square" rtlCol="0">
            <a:spAutoFit/>
          </a:bodyPr>
          <a:lstStyle/>
          <a:p>
            <a:pPr marL="285750" indent="-285750" fontAlgn="t">
              <a:lnSpc>
                <a:spcPct val="100000"/>
              </a:lnSpc>
              <a:buFont typeface="Arial" panose="020B0604020202020204" pitchFamily="34" charset="0"/>
              <a:buChar char="•"/>
            </a:pPr>
            <a:r>
              <a:rPr lang="en-CA" dirty="0"/>
              <a:t>The Town of Pelham retained Safe Tree Ltd. to conduct a Tree Risk Assessment of boulevard trees located within the public right-of-way. </a:t>
            </a:r>
          </a:p>
          <a:p>
            <a:pPr marL="285750" indent="-285750" fontAlgn="t">
              <a:lnSpc>
                <a:spcPct val="100000"/>
              </a:lnSpc>
              <a:buFont typeface="Arial" panose="020B0604020202020204" pitchFamily="34" charset="0"/>
              <a:buChar char="•"/>
            </a:pPr>
            <a:endParaRPr lang="en-CA" dirty="0"/>
          </a:p>
          <a:p>
            <a:pPr marL="285750" indent="-285750" fontAlgn="t">
              <a:buFont typeface="Arial" panose="020B0604020202020204" pitchFamily="34" charset="0"/>
              <a:buChar char="•"/>
            </a:pPr>
            <a:r>
              <a:rPr lang="en-CA" dirty="0"/>
              <a:t>This assessment was aimed to identify existing risk conditions and evaluate the potential for each tree to tolerate the anticipated construction impacts. </a:t>
            </a:r>
          </a:p>
          <a:p>
            <a:pPr marL="285750" indent="-285750" fontAlgn="t">
              <a:buFont typeface="Arial" panose="020B0604020202020204" pitchFamily="34" charset="0"/>
              <a:buChar char="•"/>
            </a:pPr>
            <a:endParaRPr lang="en-CA" dirty="0"/>
          </a:p>
          <a:p>
            <a:pPr marL="285750" indent="-285750" fontAlgn="t">
              <a:buFont typeface="Arial" panose="020B0604020202020204" pitchFamily="34" charset="0"/>
              <a:buChar char="•"/>
            </a:pPr>
            <a:r>
              <a:rPr lang="en-CA" dirty="0"/>
              <a:t>All assessments were conducted by qualified arborists holding ISA TRAQ credentials.</a:t>
            </a:r>
          </a:p>
          <a:p>
            <a:pPr marL="285750" indent="-285750" fontAlgn="t">
              <a:buFont typeface="Arial" panose="020B0604020202020204" pitchFamily="34" charset="0"/>
              <a:buChar char="•"/>
            </a:pPr>
            <a:endParaRPr lang="en-CA" dirty="0"/>
          </a:p>
          <a:p>
            <a:pPr marL="285750" indent="-285750" fontAlgn="t">
              <a:buFont typeface="Arial" panose="020B0604020202020204" pitchFamily="34" charset="0"/>
              <a:buChar char="•"/>
            </a:pPr>
            <a:r>
              <a:rPr lang="en-CA" dirty="0"/>
              <a:t>As part of the Level 1 assessment 26 trees were recommended for removal and 11 additional trees were recommended for a level 2 or 3 assessment. </a:t>
            </a:r>
          </a:p>
          <a:p>
            <a:pPr marL="285750" indent="-285750" fontAlgn="t">
              <a:buFont typeface="Arial" panose="020B0604020202020204" pitchFamily="34" charset="0"/>
              <a:buChar char="•"/>
            </a:pPr>
            <a:endParaRPr lang="en-CA" b="1" dirty="0"/>
          </a:p>
          <a:p>
            <a:pPr marL="285750" indent="-285750" fontAlgn="t">
              <a:buFont typeface="Arial" panose="020B0604020202020204" pitchFamily="34" charset="0"/>
              <a:buChar char="•"/>
            </a:pPr>
            <a:r>
              <a:rPr lang="en-CA" dirty="0"/>
              <a:t>The level 2 and 3 assessments </a:t>
            </a:r>
            <a:r>
              <a:rPr lang="en-US" dirty="0"/>
              <a:t>recommend that the additional 11 trees be removed,</a:t>
            </a:r>
            <a:r>
              <a:rPr lang="en-CA" dirty="0"/>
              <a:t> resulting in a total of 37 tree removals throughout the streets. </a:t>
            </a:r>
          </a:p>
          <a:p>
            <a:pPr marL="285750" indent="-285750" fontAlgn="t">
              <a:buFont typeface="Arial" panose="020B0604020202020204" pitchFamily="34" charset="0"/>
              <a:buChar char="•"/>
            </a:pPr>
            <a:endParaRPr lang="en-CA" dirty="0"/>
          </a:p>
          <a:p>
            <a:pPr marL="285750" indent="-285750" fontAlgn="t">
              <a:buFont typeface="Arial" panose="020B0604020202020204" pitchFamily="34" charset="0"/>
              <a:buChar char="•"/>
            </a:pPr>
            <a:endParaRPr lang="en-CA" dirty="0"/>
          </a:p>
        </p:txBody>
      </p:sp>
      <p:pic>
        <p:nvPicPr>
          <p:cNvPr id="5" name="Picture 4">
            <a:extLst>
              <a:ext uri="{FF2B5EF4-FFF2-40B4-BE49-F238E27FC236}">
                <a16:creationId xmlns:a16="http://schemas.microsoft.com/office/drawing/2014/main" id="{2E32F040-F5F5-C22E-770B-FC0ACFB87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Tree>
    <p:extLst>
      <p:ext uri="{BB962C8B-B14F-4D97-AF65-F5344CB8AC3E}">
        <p14:creationId xmlns:p14="http://schemas.microsoft.com/office/powerpoint/2010/main" val="4189583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E4DC1D6C-CC8B-EBC3-84DD-963BB480840F}"/>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0FB4A5E3-78B8-78C2-70B3-DBE2BCFC20A0}"/>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Tree Removals</a:t>
            </a:r>
          </a:p>
        </p:txBody>
      </p:sp>
      <p:sp>
        <p:nvSpPr>
          <p:cNvPr id="3" name="title-rule">
            <a:extLst>
              <a:ext uri="{FF2B5EF4-FFF2-40B4-BE49-F238E27FC236}">
                <a16:creationId xmlns:a16="http://schemas.microsoft.com/office/drawing/2014/main" id="{133FA9F3-16D1-6775-DDA8-FA92E9EB1AE5}"/>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B14C8C0E-EEC9-BA62-EE3F-C0C1BBE5610D}"/>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2D4DF851-2110-EFAA-43E6-72FE0BC4A0AB}"/>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9125A8CE-67AB-7B6D-FFCF-96A0631FFC7B}"/>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E32028C5-308E-8B46-1823-80486B52F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4" name="TextBox 3">
            <a:extLst>
              <a:ext uri="{FF2B5EF4-FFF2-40B4-BE49-F238E27FC236}">
                <a16:creationId xmlns:a16="http://schemas.microsoft.com/office/drawing/2014/main" id="{D978D8BB-F623-0FF9-E31A-86C4FAF58CF7}"/>
              </a:ext>
            </a:extLst>
          </p:cNvPr>
          <p:cNvSpPr txBox="1"/>
          <p:nvPr/>
        </p:nvSpPr>
        <p:spPr>
          <a:xfrm>
            <a:off x="723900" y="1524000"/>
            <a:ext cx="10715625" cy="2308324"/>
          </a:xfrm>
          <a:prstGeom prst="rect">
            <a:avLst/>
          </a:prstGeom>
          <a:noFill/>
        </p:spPr>
        <p:txBody>
          <a:bodyPr wrap="square" rtlCol="0">
            <a:spAutoFit/>
          </a:bodyPr>
          <a:lstStyle/>
          <a:p>
            <a:pPr marL="285750" indent="-285750" fontAlgn="t">
              <a:buFont typeface="Arial" panose="020B0604020202020204" pitchFamily="34" charset="0"/>
              <a:buChar char="•"/>
            </a:pPr>
            <a:r>
              <a:rPr lang="en-US" dirty="0"/>
              <a:t>Tree removals recommended from the tree assessments will be shown with a </a:t>
            </a:r>
            <a:r>
              <a:rPr lang="en-US" dirty="0">
                <a:solidFill>
                  <a:srgbClr val="FF0000"/>
                </a:solidFill>
              </a:rPr>
              <a:t>Red X</a:t>
            </a:r>
            <a:r>
              <a:rPr lang="en-US" dirty="0"/>
              <a:t> on the plans available following the presentation. </a:t>
            </a:r>
          </a:p>
          <a:p>
            <a:pPr marL="285750" indent="-285750" fontAlgn="t">
              <a:buFont typeface="Arial" panose="020B0604020202020204" pitchFamily="34" charset="0"/>
              <a:buChar char="•"/>
            </a:pPr>
            <a:endParaRPr lang="en-US" dirty="0"/>
          </a:p>
          <a:p>
            <a:pPr marL="285750" indent="-285750">
              <a:buFont typeface="Arial" panose="020B0604020202020204" pitchFamily="34" charset="0"/>
              <a:buChar char="•"/>
            </a:pPr>
            <a:r>
              <a:rPr lang="en-US" dirty="0"/>
              <a:t>Due to the proximity of some trees to the existing road, additional tree removals may be required as the urbanization will require the road to be lowered which will significantly impact the root systems.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These tree removals will be shown with a </a:t>
            </a:r>
            <a:r>
              <a:rPr lang="en-US" dirty="0">
                <a:solidFill>
                  <a:schemeClr val="tx2">
                    <a:lumMod val="75000"/>
                    <a:lumOff val="25000"/>
                  </a:schemeClr>
                </a:solidFill>
              </a:rPr>
              <a:t>Blue X </a:t>
            </a:r>
            <a:r>
              <a:rPr lang="en-US" dirty="0"/>
              <a:t>on the plans available following the presentation.</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009621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8EF6648E-F795-D4BB-1FA4-CB28E137DE1D}"/>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DB867600-D4B0-523F-A683-EAD9D1AF4311}"/>
              </a:ext>
            </a:extLst>
          </p:cNvPr>
          <p:cNvSpPr>
            <a:spLocks noGrp="1"/>
          </p:cNvSpPr>
          <p:nvPr/>
        </p:nvSpPr>
        <p:spPr>
          <a:xfrm>
            <a:off x="723900" y="666750"/>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Tree Replacement</a:t>
            </a:r>
          </a:p>
        </p:txBody>
      </p:sp>
      <p:sp>
        <p:nvSpPr>
          <p:cNvPr id="3" name="title-rule">
            <a:extLst>
              <a:ext uri="{FF2B5EF4-FFF2-40B4-BE49-F238E27FC236}">
                <a16:creationId xmlns:a16="http://schemas.microsoft.com/office/drawing/2014/main" id="{82500528-085A-C875-AB52-AC22B3D62156}"/>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A1857D57-36EE-DF12-ABB8-24183ED12179}"/>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A35E7195-AB1A-C051-1692-D44B43A576FA}"/>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F13B4F42-AF68-F54B-CC85-AB506E521F0D}"/>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sp>
        <p:nvSpPr>
          <p:cNvPr id="7" name="TextBox 6">
            <a:extLst>
              <a:ext uri="{FF2B5EF4-FFF2-40B4-BE49-F238E27FC236}">
                <a16:creationId xmlns:a16="http://schemas.microsoft.com/office/drawing/2014/main" id="{7507C5E1-8FC7-463F-5B89-C8ACBE8F204E}"/>
              </a:ext>
            </a:extLst>
          </p:cNvPr>
          <p:cNvSpPr txBox="1"/>
          <p:nvPr/>
        </p:nvSpPr>
        <p:spPr>
          <a:xfrm>
            <a:off x="723899" y="1727843"/>
            <a:ext cx="10715625" cy="2308324"/>
          </a:xfrm>
          <a:prstGeom prst="rect">
            <a:avLst/>
          </a:prstGeom>
          <a:noFill/>
        </p:spPr>
        <p:txBody>
          <a:bodyPr wrap="square" rtlCol="0">
            <a:spAutoFit/>
          </a:bodyPr>
          <a:lstStyle/>
          <a:p>
            <a:pPr marL="285750" indent="-285750" fontAlgn="t">
              <a:lnSpc>
                <a:spcPct val="100000"/>
              </a:lnSpc>
              <a:buFont typeface="Arial" panose="020B0604020202020204" pitchFamily="34" charset="0"/>
              <a:buChar char="•"/>
            </a:pPr>
            <a:r>
              <a:rPr lang="en-US" dirty="0"/>
              <a:t>The Town’s tree maintenance policy outlines the ratio for tree replacements based on the diameter of the tree being removed:</a:t>
            </a:r>
          </a:p>
          <a:p>
            <a:pPr marL="742950" lvl="1" indent="-285750" fontAlgn="t">
              <a:buFont typeface="Arial" panose="020B0604020202020204" pitchFamily="34" charset="0"/>
              <a:buChar char="•"/>
            </a:pPr>
            <a:r>
              <a:rPr lang="en-US" dirty="0"/>
              <a:t>Under 400mm diameter: 2:1 </a:t>
            </a:r>
          </a:p>
          <a:p>
            <a:pPr marL="742950" lvl="1" indent="-285750" fontAlgn="t">
              <a:buFont typeface="Arial" panose="020B0604020202020204" pitchFamily="34" charset="0"/>
              <a:buChar char="•"/>
            </a:pPr>
            <a:r>
              <a:rPr lang="en-US" dirty="0"/>
              <a:t>400mm to 900mm diameter: 3:1 </a:t>
            </a:r>
          </a:p>
          <a:p>
            <a:pPr marL="742950" lvl="1" indent="-285750" fontAlgn="t">
              <a:buFont typeface="Arial" panose="020B0604020202020204" pitchFamily="34" charset="0"/>
              <a:buChar char="•"/>
            </a:pPr>
            <a:r>
              <a:rPr lang="en-US" dirty="0"/>
              <a:t>Greater than 900mm diameter: 4:1</a:t>
            </a:r>
          </a:p>
          <a:p>
            <a:pPr marL="742950" lvl="1" indent="-285750" fontAlgn="t">
              <a:buFont typeface="Arial" panose="020B0604020202020204" pitchFamily="34" charset="0"/>
              <a:buChar char="•"/>
            </a:pPr>
            <a:endParaRPr lang="en-US" dirty="0"/>
          </a:p>
          <a:p>
            <a:pPr marL="285750" indent="-285750" fontAlgn="t">
              <a:buFont typeface="Arial" panose="020B0604020202020204" pitchFamily="34" charset="0"/>
              <a:buChar char="•"/>
            </a:pPr>
            <a:r>
              <a:rPr lang="en-US" dirty="0"/>
              <a:t>The Town will be retaining the services of a landscape architect to develop a tree replanting strategy to restore the tree canopy. </a:t>
            </a:r>
          </a:p>
        </p:txBody>
      </p:sp>
      <p:pic>
        <p:nvPicPr>
          <p:cNvPr id="5" name="Picture 4">
            <a:extLst>
              <a:ext uri="{FF2B5EF4-FFF2-40B4-BE49-F238E27FC236}">
                <a16:creationId xmlns:a16="http://schemas.microsoft.com/office/drawing/2014/main" id="{026B3746-950B-B52E-3222-A5CE90AD37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Tree>
    <p:extLst>
      <p:ext uri="{BB962C8B-B14F-4D97-AF65-F5344CB8AC3E}">
        <p14:creationId xmlns:p14="http://schemas.microsoft.com/office/powerpoint/2010/main" val="3927690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47E38C21-73CF-5235-4DC9-A6B5A81BC974}"/>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2ADD850D-4AB4-703D-5FDE-80D4EC3A979F}"/>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Preferred Design – College St. </a:t>
            </a:r>
          </a:p>
        </p:txBody>
      </p:sp>
      <p:sp>
        <p:nvSpPr>
          <p:cNvPr id="3" name="title-rule">
            <a:extLst>
              <a:ext uri="{FF2B5EF4-FFF2-40B4-BE49-F238E27FC236}">
                <a16:creationId xmlns:a16="http://schemas.microsoft.com/office/drawing/2014/main" id="{08A8B414-0904-BAEF-AF7B-9B4A8DB009A1}"/>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41853643-4BE1-6EB5-BCB9-DD518A09CB06}"/>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F288FDD9-FA49-784F-655F-B860BE23B5BF}"/>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DD42A323-E80A-650A-1D19-8DB96FCB284D}"/>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5B39E6B5-DAA1-2F9D-AF2D-B4EF708C3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6" name="TextBox 5">
            <a:extLst>
              <a:ext uri="{FF2B5EF4-FFF2-40B4-BE49-F238E27FC236}">
                <a16:creationId xmlns:a16="http://schemas.microsoft.com/office/drawing/2014/main" id="{77C89325-7E5E-2C61-EB16-81F734846A07}"/>
              </a:ext>
            </a:extLst>
          </p:cNvPr>
          <p:cNvSpPr txBox="1"/>
          <p:nvPr/>
        </p:nvSpPr>
        <p:spPr>
          <a:xfrm>
            <a:off x="738187" y="1714319"/>
            <a:ext cx="10828973" cy="4370427"/>
          </a:xfrm>
          <a:prstGeom prst="rect">
            <a:avLst/>
          </a:prstGeom>
          <a:noFill/>
        </p:spPr>
        <p:txBody>
          <a:bodyPr wrap="square" rtlCol="0">
            <a:spAutoFit/>
          </a:bodyPr>
          <a:lstStyle/>
          <a:p>
            <a:pPr marL="285750" indent="-285750">
              <a:buFont typeface="Arial" panose="020B0604020202020204" pitchFamily="34" charset="0"/>
              <a:buChar char="•"/>
            </a:pPr>
            <a:r>
              <a:rPr lang="en-US" sz="2000" dirty="0"/>
              <a:t>Full Road Reconstruction – 7m edge of pavement (EOP) to EOP, complete with curb and gutter.</a:t>
            </a:r>
          </a:p>
          <a:p>
            <a:pPr marL="285750" indent="-285750">
              <a:buFont typeface="Arial" panose="020B0604020202020204" pitchFamily="34" charset="0"/>
              <a:buChar char="•"/>
            </a:pPr>
            <a:r>
              <a:rPr lang="en-US" sz="2000" dirty="0"/>
              <a:t>Shifting road 0.5m south away from hydro poles to allow for the wider platform. Existing EOP varies from 6.3m to 6.8m.</a:t>
            </a:r>
          </a:p>
          <a:p>
            <a:pPr marL="285750" indent="-285750">
              <a:buFont typeface="Arial" panose="020B0604020202020204" pitchFamily="34" charset="0"/>
              <a:buChar char="•"/>
            </a:pPr>
            <a:r>
              <a:rPr lang="en-US" sz="2000" dirty="0"/>
              <a:t>Using the preferred urbanized cross section the centerline profile needed to be lowered to allow for drainage to flow over the proposed curb.</a:t>
            </a:r>
          </a:p>
          <a:p>
            <a:pPr marL="285750" indent="-285750">
              <a:buFont typeface="Arial" panose="020B0604020202020204" pitchFamily="34" charset="0"/>
              <a:buChar char="•"/>
            </a:pPr>
            <a:r>
              <a:rPr lang="en-US" sz="2000" dirty="0"/>
              <a:t>New concrete storm sewer</a:t>
            </a:r>
          </a:p>
          <a:p>
            <a:pPr marL="742950" lvl="1" indent="-285750">
              <a:buFont typeface="Arial" panose="020B0604020202020204" pitchFamily="34" charset="0"/>
              <a:buChar char="•"/>
            </a:pPr>
            <a:r>
              <a:rPr lang="en-US" sz="2000" dirty="0"/>
              <a:t>Allows for all ditches to be filled in and graded accordingly for positive drainage to catchbasins</a:t>
            </a:r>
          </a:p>
          <a:p>
            <a:pPr marL="285750" indent="-285750">
              <a:buFont typeface="Arial" panose="020B0604020202020204" pitchFamily="34" charset="0"/>
              <a:buChar char="•"/>
            </a:pPr>
            <a:r>
              <a:rPr lang="en-US" sz="2000" dirty="0"/>
              <a:t>New PVC sanitary sewer installation in same location as existing</a:t>
            </a:r>
          </a:p>
          <a:p>
            <a:pPr marL="285750" indent="-285750">
              <a:buFont typeface="Arial" panose="020B0604020202020204" pitchFamily="34" charset="0"/>
              <a:buChar char="•"/>
            </a:pPr>
            <a:r>
              <a:rPr lang="en-US" sz="2000" dirty="0"/>
              <a:t>New PVC Watermain to remain on south side of road.</a:t>
            </a:r>
          </a:p>
          <a:p>
            <a:pPr marL="742950" marR="0" lvl="1"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Added Hydrant locations to achieve the specified coverage required (75m) </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Driveway reinstatements will be to property line (minimum) on the North side and on the South, we will attempt to match into the concrete and or exposed aggregate driveways with sidewalk grades where grading allows.</a:t>
            </a:r>
          </a:p>
          <a:p>
            <a:endParaRPr lang="en-US" dirty="0"/>
          </a:p>
        </p:txBody>
      </p:sp>
    </p:spTree>
    <p:extLst>
      <p:ext uri="{BB962C8B-B14F-4D97-AF65-F5344CB8AC3E}">
        <p14:creationId xmlns:p14="http://schemas.microsoft.com/office/powerpoint/2010/main" val="1906855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47E38C21-73CF-5235-4DC9-A6B5A81BC974}"/>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2ADD850D-4AB4-703D-5FDE-80D4EC3A979F}"/>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marL="0" marR="0" lvl="0" indent="0" algn="l" defTabSz="914400" eaLnBrk="1" fontAlgn="auto" latinLnBrk="0" hangingPunct="1">
              <a:lnSpc>
                <a:spcPct val="95000"/>
              </a:lnSpc>
              <a:spcBef>
                <a:spcPts val="0"/>
              </a:spcBef>
              <a:spcAft>
                <a:spcPts val="0"/>
              </a:spcAft>
              <a:buClrTx/>
              <a:buSzTx/>
              <a:buFontTx/>
              <a:buNone/>
              <a:tabLst/>
              <a:defRPr sz="3750" b="1" i="0">
                <a:solidFill>
                  <a:srgbClr val="20352D"/>
                </a:solidFill>
                <a:latin typeface="Georgia"/>
                <a:ea typeface="Georgia"/>
                <a:cs typeface="Georgia"/>
              </a:defRPr>
            </a:pPr>
            <a:r>
              <a:rPr kumimoji="0" lang="en-US" sz="3750" b="1" i="0" u="none" strike="noStrike" kern="1200" cap="none" spc="0" normalizeH="0" baseline="0" noProof="0" dirty="0">
                <a:ln>
                  <a:noFill/>
                </a:ln>
                <a:solidFill>
                  <a:srgbClr val="20352D"/>
                </a:solidFill>
                <a:effectLst/>
                <a:uLnTx/>
                <a:uFillTx/>
                <a:latin typeface="Georgia"/>
                <a:ea typeface="Georgia"/>
                <a:cs typeface="Georgia"/>
              </a:rPr>
              <a:t>Preferred Design – College St. (cont’d) </a:t>
            </a:r>
          </a:p>
        </p:txBody>
      </p:sp>
      <p:sp>
        <p:nvSpPr>
          <p:cNvPr id="3" name="title-rule">
            <a:extLst>
              <a:ext uri="{FF2B5EF4-FFF2-40B4-BE49-F238E27FC236}">
                <a16:creationId xmlns:a16="http://schemas.microsoft.com/office/drawing/2014/main" id="{08A8B414-0904-BAEF-AF7B-9B4A8DB009A1}"/>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30" name="footer-rule">
            <a:extLst>
              <a:ext uri="{FF2B5EF4-FFF2-40B4-BE49-F238E27FC236}">
                <a16:creationId xmlns:a16="http://schemas.microsoft.com/office/drawing/2014/main" id="{41853643-4BE1-6EB5-BCB9-DD518A09CB06}"/>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31" name="source">
            <a:extLst>
              <a:ext uri="{FF2B5EF4-FFF2-40B4-BE49-F238E27FC236}">
                <a16:creationId xmlns:a16="http://schemas.microsoft.com/office/drawing/2014/main" id="{F288FDD9-FA49-784F-655F-B860BE23B5BF}"/>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marL="0" marR="0" lvl="0" indent="0" algn="l" defTabSz="914400" eaLnBrk="1" fontAlgn="auto" latinLnBrk="0" hangingPunct="1">
              <a:lnSpc>
                <a:spcPct val="100000"/>
              </a:lnSpc>
              <a:spcBef>
                <a:spcPts val="0"/>
              </a:spcBef>
              <a:spcAft>
                <a:spcPts val="0"/>
              </a:spcAft>
              <a:buClrTx/>
              <a:buSzTx/>
              <a:buFontTx/>
              <a:buNone/>
              <a:tabLst/>
              <a:defRPr sz="825" b="0" i="0">
                <a:solidFill>
                  <a:srgbClr val="6A716A"/>
                </a:solidFill>
                <a:latin typeface="Aptos"/>
                <a:ea typeface="Aptos"/>
                <a:cs typeface="Aptos"/>
              </a:defRPr>
            </a:pPr>
            <a:r>
              <a:rPr kumimoji="0" sz="825" b="0" i="0" u="none" strike="noStrike" kern="1200" cap="none" spc="0" normalizeH="0" baseline="0" noProof="0" dirty="0">
                <a:ln>
                  <a:noFill/>
                </a:ln>
                <a:solidFill>
                  <a:srgbClr val="6A716A"/>
                </a:solidFill>
                <a:effectLst/>
                <a:uLnTx/>
                <a:uFillTx/>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DD42A323-E80A-650A-1D19-8DB96FCB284D}"/>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marL="0" marR="0" lvl="0" indent="0" algn="r" defTabSz="914400" eaLnBrk="1" fontAlgn="auto" latinLnBrk="0" hangingPunct="1">
              <a:lnSpc>
                <a:spcPct val="100000"/>
              </a:lnSpc>
              <a:spcBef>
                <a:spcPts val="0"/>
              </a:spcBef>
              <a:spcAft>
                <a:spcPts val="0"/>
              </a:spcAft>
              <a:buClrTx/>
              <a:buSzTx/>
              <a:buFontTx/>
              <a:buNone/>
              <a:tabLst/>
              <a:defRPr sz="975" b="1" i="0">
                <a:solidFill>
                  <a:srgbClr val="A94832"/>
                </a:solidFill>
                <a:latin typeface="Aptos"/>
                <a:ea typeface="Aptos"/>
                <a:cs typeface="Aptos"/>
              </a:defRPr>
            </a:pPr>
            <a:r>
              <a:rPr kumimoji="0" sz="975" b="1" i="0" u="none" strike="noStrike" kern="1200" cap="none" spc="0" normalizeH="0" baseline="0" noProof="0" dirty="0">
                <a:ln>
                  <a:noFill/>
                </a:ln>
                <a:solidFill>
                  <a:srgbClr val="A94832"/>
                </a:solidFill>
                <a:effectLst/>
                <a:uLnTx/>
                <a:uFillTx/>
                <a:latin typeface="Aptos"/>
                <a:ea typeface="Aptos"/>
                <a:cs typeface="Aptos"/>
              </a:rPr>
              <a:t>02</a:t>
            </a:r>
          </a:p>
        </p:txBody>
      </p:sp>
      <p:pic>
        <p:nvPicPr>
          <p:cNvPr id="5" name="Picture 4">
            <a:extLst>
              <a:ext uri="{FF2B5EF4-FFF2-40B4-BE49-F238E27FC236}">
                <a16:creationId xmlns:a16="http://schemas.microsoft.com/office/drawing/2014/main" id="{5B39E6B5-DAA1-2F9D-AF2D-B4EF708C3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6" name="TextBox 5">
            <a:extLst>
              <a:ext uri="{FF2B5EF4-FFF2-40B4-BE49-F238E27FC236}">
                <a16:creationId xmlns:a16="http://schemas.microsoft.com/office/drawing/2014/main" id="{77C89325-7E5E-2C61-EB16-81F734846A07}"/>
              </a:ext>
            </a:extLst>
          </p:cNvPr>
          <p:cNvSpPr txBox="1"/>
          <p:nvPr/>
        </p:nvSpPr>
        <p:spPr>
          <a:xfrm>
            <a:off x="681512" y="1714319"/>
            <a:ext cx="10828973" cy="2215991"/>
          </a:xfrm>
          <a:prstGeom prst="rect">
            <a:avLst/>
          </a:prstGeom>
          <a:noFill/>
        </p:spPr>
        <p:txBody>
          <a:bodyPr wrap="square" rtlCol="0">
            <a:spAutoFit/>
          </a:bodyPr>
          <a:lstStyle/>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Parking for College St. will be on the South side adjacent to the sidewalk.</a:t>
            </a:r>
            <a:endParaRPr lang="en-US" sz="2000" dirty="0">
              <a:solidFill>
                <a:srgbClr val="000000"/>
              </a:solidFill>
              <a:latin typeface="Calibri"/>
              <a:ea typeface="Calibri"/>
              <a:cs typeface="Calibri"/>
            </a:endParaRPr>
          </a:p>
          <a:p>
            <a:pPr marL="742950" lvl="1" indent="-285750">
              <a:buFont typeface="Arial" panose="020B0604020202020204" pitchFamily="34" charset="0"/>
              <a:buChar char="•"/>
              <a:defRPr/>
            </a:pPr>
            <a:r>
              <a:rPr lang="en-US" sz="2000" dirty="0">
                <a:solidFill>
                  <a:srgbClr val="000000"/>
                </a:solidFill>
                <a:latin typeface="Calibri"/>
                <a:ea typeface="Calibri"/>
                <a:cs typeface="Calibri"/>
              </a:rPr>
              <a:t>24 parking spaces and will be reviewed with Town </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000000"/>
              </a:solidFill>
              <a:latin typeface="Calibri"/>
              <a:ea typeface="Calibri"/>
              <a:cs typeface="Calibri"/>
            </a:endParaRP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000000"/>
              </a:solidFill>
              <a:latin typeface="Calibri"/>
              <a:ea typeface="Calibri"/>
              <a:cs typeface="Calibri"/>
            </a:endParaRPr>
          </a:p>
          <a:p>
            <a:pPr marR="0" lvl="0" algn="l" defTabSz="914400" eaLnBrk="1" fontAlgn="auto" latinLnBrk="0" hangingPunct="1">
              <a:lnSpc>
                <a:spcPct val="100000"/>
              </a:lnSpc>
              <a:spcBef>
                <a:spcPts val="0"/>
              </a:spcBef>
              <a:spcAft>
                <a:spcPts val="0"/>
              </a:spcAft>
              <a:buClrTx/>
              <a:buSzTx/>
              <a:tabLst/>
              <a:defRPr/>
            </a:pPr>
            <a:endParaRPr lang="en-US" sz="2000" dirty="0">
              <a:solidFill>
                <a:srgbClr val="000000"/>
              </a:solidFill>
              <a:latin typeface="Calibri"/>
              <a:ea typeface="Calibri"/>
              <a:cs typeface="Calibri"/>
            </a:endParaRP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Calibri"/>
              <a:ea typeface="Calibri"/>
              <a:cs typeface="Calibri"/>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3202069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C48029DE-04CE-1C55-7DCA-708BEF4D27BE}"/>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59FFB2D1-65C7-735F-D5EC-80A5827992F0}"/>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Preferred Design – College St.</a:t>
            </a:r>
          </a:p>
        </p:txBody>
      </p:sp>
      <p:sp>
        <p:nvSpPr>
          <p:cNvPr id="3" name="title-rule">
            <a:extLst>
              <a:ext uri="{FF2B5EF4-FFF2-40B4-BE49-F238E27FC236}">
                <a16:creationId xmlns:a16="http://schemas.microsoft.com/office/drawing/2014/main" id="{23151AB9-B0BE-0F11-D692-47AC92673A14}"/>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0E2179C6-FF7A-FDC8-7C07-830F36306444}"/>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7DF2CDEA-85A4-5A8B-2901-94A701DF5DCE}"/>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6FF43471-C917-CC63-1171-E0EF96EE57E5}"/>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69466C00-FC88-6199-D8C5-1AD82FC059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pic>
        <p:nvPicPr>
          <p:cNvPr id="8" name="Picture 7">
            <a:extLst>
              <a:ext uri="{FF2B5EF4-FFF2-40B4-BE49-F238E27FC236}">
                <a16:creationId xmlns:a16="http://schemas.microsoft.com/office/drawing/2014/main" id="{9AFEFFD8-6B8E-914C-A7D3-D2F7FA2B2E6C}"/>
              </a:ext>
            </a:extLst>
          </p:cNvPr>
          <p:cNvPicPr>
            <a:picLocks noChangeAspect="1"/>
          </p:cNvPicPr>
          <p:nvPr/>
        </p:nvPicPr>
        <p:blipFill>
          <a:blip r:embed="rId4"/>
          <a:stretch>
            <a:fillRect/>
          </a:stretch>
        </p:blipFill>
        <p:spPr>
          <a:xfrm>
            <a:off x="2178035" y="1714319"/>
            <a:ext cx="7703084" cy="4479923"/>
          </a:xfrm>
          <a:prstGeom prst="rect">
            <a:avLst/>
          </a:prstGeom>
        </p:spPr>
      </p:pic>
    </p:spTree>
    <p:extLst>
      <p:ext uri="{BB962C8B-B14F-4D97-AF65-F5344CB8AC3E}">
        <p14:creationId xmlns:p14="http://schemas.microsoft.com/office/powerpoint/2010/main" val="3048834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47E38C21-73CF-5235-4DC9-A6B5A81BC974}"/>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2ADD850D-4AB4-703D-5FDE-80D4EC3A979F}"/>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marL="0" marR="0" lvl="0" indent="0" algn="l" defTabSz="914400" eaLnBrk="1" fontAlgn="auto" latinLnBrk="0" hangingPunct="1">
              <a:lnSpc>
                <a:spcPct val="95000"/>
              </a:lnSpc>
              <a:spcBef>
                <a:spcPts val="0"/>
              </a:spcBef>
              <a:spcAft>
                <a:spcPts val="0"/>
              </a:spcAft>
              <a:buClrTx/>
              <a:buSzTx/>
              <a:buFontTx/>
              <a:buNone/>
              <a:tabLst/>
              <a:defRPr sz="3750" b="1" i="0">
                <a:solidFill>
                  <a:srgbClr val="20352D"/>
                </a:solidFill>
                <a:latin typeface="Georgia"/>
                <a:ea typeface="Georgia"/>
                <a:cs typeface="Georgia"/>
              </a:defRPr>
            </a:pPr>
            <a:r>
              <a:rPr kumimoji="0" lang="en-US" sz="3750" b="1" i="0" u="none" strike="noStrike" kern="1200" cap="none" spc="0" normalizeH="0" baseline="0" noProof="0" dirty="0">
                <a:ln>
                  <a:noFill/>
                </a:ln>
                <a:solidFill>
                  <a:srgbClr val="20352D"/>
                </a:solidFill>
                <a:effectLst/>
                <a:uLnTx/>
                <a:uFillTx/>
                <a:latin typeface="Georgia"/>
                <a:ea typeface="Georgia"/>
                <a:cs typeface="Georgia"/>
              </a:rPr>
              <a:t>Preferred Design – Emmett St. </a:t>
            </a:r>
          </a:p>
        </p:txBody>
      </p:sp>
      <p:sp>
        <p:nvSpPr>
          <p:cNvPr id="3" name="title-rule">
            <a:extLst>
              <a:ext uri="{FF2B5EF4-FFF2-40B4-BE49-F238E27FC236}">
                <a16:creationId xmlns:a16="http://schemas.microsoft.com/office/drawing/2014/main" id="{08A8B414-0904-BAEF-AF7B-9B4A8DB009A1}"/>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30" name="footer-rule">
            <a:extLst>
              <a:ext uri="{FF2B5EF4-FFF2-40B4-BE49-F238E27FC236}">
                <a16:creationId xmlns:a16="http://schemas.microsoft.com/office/drawing/2014/main" id="{41853643-4BE1-6EB5-BCB9-DD518A09CB06}"/>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31" name="source">
            <a:extLst>
              <a:ext uri="{FF2B5EF4-FFF2-40B4-BE49-F238E27FC236}">
                <a16:creationId xmlns:a16="http://schemas.microsoft.com/office/drawing/2014/main" id="{F288FDD9-FA49-784F-655F-B860BE23B5BF}"/>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marL="0" marR="0" lvl="0" indent="0" algn="l" defTabSz="914400" eaLnBrk="1" fontAlgn="auto" latinLnBrk="0" hangingPunct="1">
              <a:lnSpc>
                <a:spcPct val="100000"/>
              </a:lnSpc>
              <a:spcBef>
                <a:spcPts val="0"/>
              </a:spcBef>
              <a:spcAft>
                <a:spcPts val="0"/>
              </a:spcAft>
              <a:buClrTx/>
              <a:buSzTx/>
              <a:buFontTx/>
              <a:buNone/>
              <a:tabLst/>
              <a:defRPr sz="825" b="0" i="0">
                <a:solidFill>
                  <a:srgbClr val="6A716A"/>
                </a:solidFill>
                <a:latin typeface="Aptos"/>
                <a:ea typeface="Aptos"/>
                <a:cs typeface="Aptos"/>
              </a:defRPr>
            </a:pPr>
            <a:r>
              <a:rPr kumimoji="0" sz="825" b="0" i="0" u="none" strike="noStrike" kern="1200" cap="none" spc="0" normalizeH="0" baseline="0" noProof="0" dirty="0">
                <a:ln>
                  <a:noFill/>
                </a:ln>
                <a:solidFill>
                  <a:srgbClr val="6A716A"/>
                </a:solidFill>
                <a:effectLst/>
                <a:uLnTx/>
                <a:uFillTx/>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DD42A323-E80A-650A-1D19-8DB96FCB284D}"/>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marL="0" marR="0" lvl="0" indent="0" algn="r" defTabSz="914400" eaLnBrk="1" fontAlgn="auto" latinLnBrk="0" hangingPunct="1">
              <a:lnSpc>
                <a:spcPct val="100000"/>
              </a:lnSpc>
              <a:spcBef>
                <a:spcPts val="0"/>
              </a:spcBef>
              <a:spcAft>
                <a:spcPts val="0"/>
              </a:spcAft>
              <a:buClrTx/>
              <a:buSzTx/>
              <a:buFontTx/>
              <a:buNone/>
              <a:tabLst/>
              <a:defRPr sz="975" b="1" i="0">
                <a:solidFill>
                  <a:srgbClr val="A94832"/>
                </a:solidFill>
                <a:latin typeface="Aptos"/>
                <a:ea typeface="Aptos"/>
                <a:cs typeface="Aptos"/>
              </a:defRPr>
            </a:pPr>
            <a:r>
              <a:rPr kumimoji="0" sz="975" b="1" i="0" u="none" strike="noStrike" kern="1200" cap="none" spc="0" normalizeH="0" baseline="0" noProof="0" dirty="0">
                <a:ln>
                  <a:noFill/>
                </a:ln>
                <a:solidFill>
                  <a:srgbClr val="A94832"/>
                </a:solidFill>
                <a:effectLst/>
                <a:uLnTx/>
                <a:uFillTx/>
                <a:latin typeface="Aptos"/>
                <a:ea typeface="Aptos"/>
                <a:cs typeface="Aptos"/>
              </a:rPr>
              <a:t>02</a:t>
            </a:r>
          </a:p>
        </p:txBody>
      </p:sp>
      <p:pic>
        <p:nvPicPr>
          <p:cNvPr id="5" name="Picture 4">
            <a:extLst>
              <a:ext uri="{FF2B5EF4-FFF2-40B4-BE49-F238E27FC236}">
                <a16:creationId xmlns:a16="http://schemas.microsoft.com/office/drawing/2014/main" id="{5B39E6B5-DAA1-2F9D-AF2D-B4EF708C3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6" name="TextBox 5">
            <a:extLst>
              <a:ext uri="{FF2B5EF4-FFF2-40B4-BE49-F238E27FC236}">
                <a16:creationId xmlns:a16="http://schemas.microsoft.com/office/drawing/2014/main" id="{77C89325-7E5E-2C61-EB16-81F734846A07}"/>
              </a:ext>
            </a:extLst>
          </p:cNvPr>
          <p:cNvSpPr txBox="1"/>
          <p:nvPr/>
        </p:nvSpPr>
        <p:spPr>
          <a:xfrm>
            <a:off x="723900" y="1557529"/>
            <a:ext cx="10828973" cy="5324535"/>
          </a:xfrm>
          <a:prstGeom prst="rect">
            <a:avLst/>
          </a:prstGeom>
          <a:noFill/>
        </p:spPr>
        <p:txBody>
          <a:bodyPr wrap="square" rtlCol="0">
            <a:spAutoFit/>
          </a:bodyPr>
          <a:lstStyle/>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Full Road Reconstruction – 7m edge of pavement (EOP) to EOP, complete with curb and gutter.</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For the most part, maintained centerline (CL) of existing road to proposed CL, while widening in each direction. Existing EOP varies from 5.5m to 6.3m.</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Using the preferred urbanized cross section the centerline profile needed to be lowered to allow for drainage to flow over the proposed curb.</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0000"/>
                </a:solidFill>
                <a:latin typeface="Calibri"/>
                <a:ea typeface="Calibri"/>
                <a:cs typeface="Calibri"/>
              </a:rPr>
              <a:t>With the south side of the road being up to 0.5m higher on the west half of Emmett (closer to Pelham Street), the preferred design here was to start with a superelevated roadway and transitioning back to crowned roadway when the grades become closer on both sides.</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New PVC storm sewer</a:t>
            </a:r>
          </a:p>
          <a:p>
            <a:pPr marL="742950" marR="0" lvl="1"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Allows for all ditches to be filled in and graded accordingly for positive drainage to catchbasins</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New PVC sanitary sewer installation in same location as existing</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New PVC Watermain be installed on the south side of road.</a:t>
            </a:r>
          </a:p>
          <a:p>
            <a:pPr marL="742950" marR="0" lvl="1"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Added Hydrant locations to achieve the specified coverage required (75m)</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Driveway reinstatements will be to property line (minimum) on the South side and on the North, we will attempt to match into the concrete driveways with sidewalk grades where grading allows.</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rPr>
              <a:t>Parking for Emmett St. will be on the North side adjacent to the sidewalk. (29 spaces)</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2618793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0DBB5994-8F98-312A-6D03-973065AEA7DB}"/>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88ECDB53-E05F-D446-39E2-C3B1C1A06817}"/>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Preferred Design – Emmett St.</a:t>
            </a:r>
          </a:p>
        </p:txBody>
      </p:sp>
      <p:sp>
        <p:nvSpPr>
          <p:cNvPr id="3" name="title-rule">
            <a:extLst>
              <a:ext uri="{FF2B5EF4-FFF2-40B4-BE49-F238E27FC236}">
                <a16:creationId xmlns:a16="http://schemas.microsoft.com/office/drawing/2014/main" id="{9A0B3409-EF23-62C5-823C-67DE73076209}"/>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AA5F5109-0610-62AE-AFF8-231E573F2FB5}"/>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2A09872D-BBBA-3C99-4008-DB3CBFD91569}"/>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B2965626-1D38-65E6-3FE4-A468B65FD20B}"/>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D49F0249-DADC-8AA2-3DF5-F6604A689C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pic>
        <p:nvPicPr>
          <p:cNvPr id="7" name="Picture 6">
            <a:extLst>
              <a:ext uri="{FF2B5EF4-FFF2-40B4-BE49-F238E27FC236}">
                <a16:creationId xmlns:a16="http://schemas.microsoft.com/office/drawing/2014/main" id="{317E8C4C-B5A4-EAF8-4CCB-E7A53A6A3581}"/>
              </a:ext>
            </a:extLst>
          </p:cNvPr>
          <p:cNvPicPr>
            <a:picLocks noChangeAspect="1"/>
          </p:cNvPicPr>
          <p:nvPr/>
        </p:nvPicPr>
        <p:blipFill>
          <a:blip r:embed="rId4"/>
          <a:stretch>
            <a:fillRect/>
          </a:stretch>
        </p:blipFill>
        <p:spPr>
          <a:xfrm>
            <a:off x="1524000" y="1714319"/>
            <a:ext cx="8465127" cy="4443801"/>
          </a:xfrm>
          <a:prstGeom prst="rect">
            <a:avLst/>
          </a:prstGeom>
        </p:spPr>
      </p:pic>
    </p:spTree>
    <p:extLst>
      <p:ext uri="{BB962C8B-B14F-4D97-AF65-F5344CB8AC3E}">
        <p14:creationId xmlns:p14="http://schemas.microsoft.com/office/powerpoint/2010/main" val="3521442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5E372330-7F7F-647E-F288-F27B70F3255A}"/>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24C2E760-BE4F-63C7-6F46-B005B79C0ADB}"/>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Preferred Design – Emmett St.</a:t>
            </a:r>
          </a:p>
        </p:txBody>
      </p:sp>
      <p:sp>
        <p:nvSpPr>
          <p:cNvPr id="3" name="title-rule">
            <a:extLst>
              <a:ext uri="{FF2B5EF4-FFF2-40B4-BE49-F238E27FC236}">
                <a16:creationId xmlns:a16="http://schemas.microsoft.com/office/drawing/2014/main" id="{386F76D7-7073-4604-FFAE-2C90C0FC5361}"/>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512AB500-9548-B30D-613F-566A4D7C9AE4}"/>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8B42FF96-5BE4-FF6C-9F86-412DB935C0FC}"/>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1EBF41E6-71F6-B279-D770-7C469C94C1D9}"/>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266426B1-5AAA-8197-E7FC-6B756B8708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pic>
        <p:nvPicPr>
          <p:cNvPr id="7" name="Picture 6">
            <a:extLst>
              <a:ext uri="{FF2B5EF4-FFF2-40B4-BE49-F238E27FC236}">
                <a16:creationId xmlns:a16="http://schemas.microsoft.com/office/drawing/2014/main" id="{4761437E-E9EE-F7BE-238A-22ED85D5AC36}"/>
              </a:ext>
            </a:extLst>
          </p:cNvPr>
          <p:cNvPicPr>
            <a:picLocks noChangeAspect="1"/>
          </p:cNvPicPr>
          <p:nvPr/>
        </p:nvPicPr>
        <p:blipFill>
          <a:blip r:embed="rId4"/>
          <a:stretch>
            <a:fillRect/>
          </a:stretch>
        </p:blipFill>
        <p:spPr>
          <a:xfrm>
            <a:off x="1781662" y="1714319"/>
            <a:ext cx="8628673" cy="4484811"/>
          </a:xfrm>
          <a:prstGeom prst="rect">
            <a:avLst/>
          </a:prstGeom>
        </p:spPr>
      </p:pic>
    </p:spTree>
    <p:extLst>
      <p:ext uri="{BB962C8B-B14F-4D97-AF65-F5344CB8AC3E}">
        <p14:creationId xmlns:p14="http://schemas.microsoft.com/office/powerpoint/2010/main" val="3840031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47E38C21-73CF-5235-4DC9-A6B5A81BC974}"/>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2ADD850D-4AB4-703D-5FDE-80D4EC3A979F}"/>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Traffic Calming – Both streets</a:t>
            </a:r>
          </a:p>
        </p:txBody>
      </p:sp>
      <p:sp>
        <p:nvSpPr>
          <p:cNvPr id="3" name="title-rule">
            <a:extLst>
              <a:ext uri="{FF2B5EF4-FFF2-40B4-BE49-F238E27FC236}">
                <a16:creationId xmlns:a16="http://schemas.microsoft.com/office/drawing/2014/main" id="{08A8B414-0904-BAEF-AF7B-9B4A8DB009A1}"/>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41853643-4BE1-6EB5-BCB9-DD518A09CB06}"/>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F288FDD9-FA49-784F-655F-B860BE23B5BF}"/>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DD42A323-E80A-650A-1D19-8DB96FCB284D}"/>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5B39E6B5-DAA1-2F9D-AF2D-B4EF708C3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6" name="TextBox 5">
            <a:extLst>
              <a:ext uri="{FF2B5EF4-FFF2-40B4-BE49-F238E27FC236}">
                <a16:creationId xmlns:a16="http://schemas.microsoft.com/office/drawing/2014/main" id="{77C89325-7E5E-2C61-EB16-81F734846A07}"/>
              </a:ext>
            </a:extLst>
          </p:cNvPr>
          <p:cNvSpPr txBox="1"/>
          <p:nvPr/>
        </p:nvSpPr>
        <p:spPr>
          <a:xfrm>
            <a:off x="738187" y="1714319"/>
            <a:ext cx="10828973"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t>With the standard 7m edge of pavement width and allowing on street parking on one side, will automatically squeeze traffic and reduce speeds on its own.</a:t>
            </a:r>
          </a:p>
          <a:p>
            <a:pPr marL="285750" indent="-285750">
              <a:buFont typeface="Arial" panose="020B0604020202020204" pitchFamily="34" charset="0"/>
              <a:buChar char="•"/>
            </a:pPr>
            <a:r>
              <a:rPr lang="en-US" sz="2000" dirty="0"/>
              <a:t>Town has agreed to install speed cushions on both streets to reduce speeds and deter through traffic.</a:t>
            </a:r>
          </a:p>
          <a:p>
            <a:pPr marL="285750" indent="-285750">
              <a:buFont typeface="Arial" panose="020B0604020202020204" pitchFamily="34" charset="0"/>
              <a:buChar char="•"/>
            </a:pPr>
            <a:r>
              <a:rPr lang="en-US" sz="2000" dirty="0"/>
              <a:t>Locations on engineering drawings were picked as best fit locations and placed at distances shown on following slides.</a:t>
            </a:r>
          </a:p>
        </p:txBody>
      </p:sp>
    </p:spTree>
    <p:extLst>
      <p:ext uri="{BB962C8B-B14F-4D97-AF65-F5344CB8AC3E}">
        <p14:creationId xmlns:p14="http://schemas.microsoft.com/office/powerpoint/2010/main" val="508782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47E38C21-73CF-5235-4DC9-A6B5A81BC974}"/>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2ADD850D-4AB4-703D-5FDE-80D4EC3A979F}"/>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Traffic Calming</a:t>
            </a:r>
          </a:p>
        </p:txBody>
      </p:sp>
      <p:sp>
        <p:nvSpPr>
          <p:cNvPr id="3" name="title-rule">
            <a:extLst>
              <a:ext uri="{FF2B5EF4-FFF2-40B4-BE49-F238E27FC236}">
                <a16:creationId xmlns:a16="http://schemas.microsoft.com/office/drawing/2014/main" id="{08A8B414-0904-BAEF-AF7B-9B4A8DB009A1}"/>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41853643-4BE1-6EB5-BCB9-DD518A09CB06}"/>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F288FDD9-FA49-784F-655F-B860BE23B5BF}"/>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DD42A323-E80A-650A-1D19-8DB96FCB284D}"/>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5B39E6B5-DAA1-2F9D-AF2D-B4EF708C3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pic>
        <p:nvPicPr>
          <p:cNvPr id="9" name="Picture 8">
            <a:extLst>
              <a:ext uri="{FF2B5EF4-FFF2-40B4-BE49-F238E27FC236}">
                <a16:creationId xmlns:a16="http://schemas.microsoft.com/office/drawing/2014/main" id="{E853FF28-3CE0-85C4-AE54-273929C3C557}"/>
              </a:ext>
            </a:extLst>
          </p:cNvPr>
          <p:cNvPicPr>
            <a:picLocks noChangeAspect="1"/>
          </p:cNvPicPr>
          <p:nvPr/>
        </p:nvPicPr>
        <p:blipFill rotWithShape="1">
          <a:blip r:embed="rId4"/>
          <a:srcRect l="30460" t="35423" r="27984" b="30297"/>
          <a:stretch/>
        </p:blipFill>
        <p:spPr>
          <a:xfrm>
            <a:off x="4156647" y="2304870"/>
            <a:ext cx="6911012" cy="3099803"/>
          </a:xfrm>
          <a:prstGeom prst="rect">
            <a:avLst/>
          </a:prstGeom>
        </p:spPr>
      </p:pic>
      <p:pic>
        <p:nvPicPr>
          <p:cNvPr id="7" name="Picture 6">
            <a:extLst>
              <a:ext uri="{FF2B5EF4-FFF2-40B4-BE49-F238E27FC236}">
                <a16:creationId xmlns:a16="http://schemas.microsoft.com/office/drawing/2014/main" id="{00E7273F-F94D-9F03-8AA9-9E3F50406759}"/>
              </a:ext>
            </a:extLst>
          </p:cNvPr>
          <p:cNvPicPr>
            <a:picLocks noChangeAspect="1"/>
          </p:cNvPicPr>
          <p:nvPr/>
        </p:nvPicPr>
        <p:blipFill>
          <a:blip r:embed="rId5"/>
          <a:stretch>
            <a:fillRect/>
          </a:stretch>
        </p:blipFill>
        <p:spPr>
          <a:xfrm>
            <a:off x="919163" y="1831692"/>
            <a:ext cx="2573338" cy="4023008"/>
          </a:xfrm>
          <a:prstGeom prst="rect">
            <a:avLst/>
          </a:prstGeom>
        </p:spPr>
      </p:pic>
    </p:spTree>
    <p:extLst>
      <p:ext uri="{BB962C8B-B14F-4D97-AF65-F5344CB8AC3E}">
        <p14:creationId xmlns:p14="http://schemas.microsoft.com/office/powerpoint/2010/main" val="3940279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DFE0BB73-B9AF-456F-062A-CBBC673AF62C}"/>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19EA3E4E-64DE-08A9-A380-1BC64011BE6C}"/>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Traffic Calming – College St.</a:t>
            </a:r>
          </a:p>
        </p:txBody>
      </p:sp>
      <p:sp>
        <p:nvSpPr>
          <p:cNvPr id="3" name="title-rule">
            <a:extLst>
              <a:ext uri="{FF2B5EF4-FFF2-40B4-BE49-F238E27FC236}">
                <a16:creationId xmlns:a16="http://schemas.microsoft.com/office/drawing/2014/main" id="{A34886C2-F222-DE61-5CE4-C43D4DA337C8}"/>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2D9BA820-F8D4-E7EB-58EF-A52F71A0D5AE}"/>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F635C990-9F78-DAB0-0452-9E6C49E5290A}"/>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6EB01731-0400-B3B5-78E3-3AD6646EB6BF}"/>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C8844514-93E6-B268-28A2-D9F8D5A34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pic>
        <p:nvPicPr>
          <p:cNvPr id="6" name="Picture 5">
            <a:extLst>
              <a:ext uri="{FF2B5EF4-FFF2-40B4-BE49-F238E27FC236}">
                <a16:creationId xmlns:a16="http://schemas.microsoft.com/office/drawing/2014/main" id="{A38BC709-4CB8-9889-4CB7-D4275E52DB0E}"/>
              </a:ext>
            </a:extLst>
          </p:cNvPr>
          <p:cNvPicPr>
            <a:picLocks noChangeAspect="1"/>
          </p:cNvPicPr>
          <p:nvPr/>
        </p:nvPicPr>
        <p:blipFill>
          <a:blip r:embed="rId4"/>
          <a:stretch>
            <a:fillRect/>
          </a:stretch>
        </p:blipFill>
        <p:spPr>
          <a:xfrm>
            <a:off x="457200" y="3163169"/>
            <a:ext cx="11277600" cy="1388274"/>
          </a:xfrm>
          <a:prstGeom prst="rect">
            <a:avLst/>
          </a:prstGeom>
        </p:spPr>
      </p:pic>
    </p:spTree>
    <p:extLst>
      <p:ext uri="{BB962C8B-B14F-4D97-AF65-F5344CB8AC3E}">
        <p14:creationId xmlns:p14="http://schemas.microsoft.com/office/powerpoint/2010/main" val="4201252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3918F7C4-478D-EF0E-8B71-4ED55F0F7E1A}"/>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96668053-E4ED-4643-AF28-0F6828F9DB9F}"/>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Traffic Calming – Emmett St.</a:t>
            </a:r>
          </a:p>
        </p:txBody>
      </p:sp>
      <p:sp>
        <p:nvSpPr>
          <p:cNvPr id="3" name="title-rule">
            <a:extLst>
              <a:ext uri="{FF2B5EF4-FFF2-40B4-BE49-F238E27FC236}">
                <a16:creationId xmlns:a16="http://schemas.microsoft.com/office/drawing/2014/main" id="{60E3F816-5626-87E5-E335-66642255D36E}"/>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7B86E159-1FDF-3BD6-D79B-A7F4852FA77B}"/>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B595A611-638E-2893-F443-6D40BD0C9BA2}"/>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F9BBD1EF-ABC3-E64E-82AC-DF4CC05D6C2C}"/>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F910E880-F58C-0691-5BF3-0C2A8FCB5F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pic>
        <p:nvPicPr>
          <p:cNvPr id="7" name="Picture 6">
            <a:extLst>
              <a:ext uri="{FF2B5EF4-FFF2-40B4-BE49-F238E27FC236}">
                <a16:creationId xmlns:a16="http://schemas.microsoft.com/office/drawing/2014/main" id="{7C840484-1F0F-A327-BEB7-32C02CCA8E28}"/>
              </a:ext>
            </a:extLst>
          </p:cNvPr>
          <p:cNvPicPr>
            <a:picLocks noChangeAspect="1"/>
          </p:cNvPicPr>
          <p:nvPr/>
        </p:nvPicPr>
        <p:blipFill>
          <a:blip r:embed="rId4"/>
          <a:stretch>
            <a:fillRect/>
          </a:stretch>
        </p:blipFill>
        <p:spPr>
          <a:xfrm>
            <a:off x="297872" y="3168264"/>
            <a:ext cx="11596255" cy="1356677"/>
          </a:xfrm>
          <a:prstGeom prst="rect">
            <a:avLst/>
          </a:prstGeom>
        </p:spPr>
      </p:pic>
    </p:spTree>
    <p:extLst>
      <p:ext uri="{BB962C8B-B14F-4D97-AF65-F5344CB8AC3E}">
        <p14:creationId xmlns:p14="http://schemas.microsoft.com/office/powerpoint/2010/main" val="2188481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8EB56D93-ED1E-8104-6B55-A0C81FB3210D}"/>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D28917F6-1B12-26D3-A066-13B514B37B53}"/>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marL="0" marR="0" lvl="0" indent="0" algn="l" defTabSz="914400" eaLnBrk="1" fontAlgn="auto" latinLnBrk="0" hangingPunct="1">
              <a:lnSpc>
                <a:spcPct val="95000"/>
              </a:lnSpc>
              <a:spcBef>
                <a:spcPts val="0"/>
              </a:spcBef>
              <a:spcAft>
                <a:spcPts val="0"/>
              </a:spcAft>
              <a:buClrTx/>
              <a:buSzTx/>
              <a:buFontTx/>
              <a:buNone/>
              <a:tabLst/>
              <a:defRPr sz="3750" b="1" i="0">
                <a:solidFill>
                  <a:srgbClr val="20352D"/>
                </a:solidFill>
                <a:latin typeface="Georgia"/>
                <a:ea typeface="Georgia"/>
                <a:cs typeface="Georgia"/>
              </a:defRPr>
            </a:pPr>
            <a:r>
              <a:rPr kumimoji="0" lang="en-US" sz="3750" b="1" i="0" u="none" strike="noStrike" kern="1200" cap="none" spc="0" normalizeH="0" baseline="0" noProof="0" dirty="0">
                <a:ln>
                  <a:noFill/>
                </a:ln>
                <a:solidFill>
                  <a:srgbClr val="20352D"/>
                </a:solidFill>
                <a:effectLst/>
                <a:uLnTx/>
                <a:uFillTx/>
                <a:latin typeface="Georgia"/>
                <a:ea typeface="Georgia"/>
                <a:cs typeface="Georgia"/>
              </a:rPr>
              <a:t>Information on Drawings</a:t>
            </a:r>
          </a:p>
        </p:txBody>
      </p:sp>
      <p:sp>
        <p:nvSpPr>
          <p:cNvPr id="3" name="title-rule">
            <a:extLst>
              <a:ext uri="{FF2B5EF4-FFF2-40B4-BE49-F238E27FC236}">
                <a16:creationId xmlns:a16="http://schemas.microsoft.com/office/drawing/2014/main" id="{9B867AE3-6EC2-D308-4FC8-34A9F13FA3F0}"/>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cs typeface="Calibri"/>
            </a:endParaRPr>
          </a:p>
        </p:txBody>
      </p:sp>
      <p:sp>
        <p:nvSpPr>
          <p:cNvPr id="30" name="footer-rule">
            <a:extLst>
              <a:ext uri="{FF2B5EF4-FFF2-40B4-BE49-F238E27FC236}">
                <a16:creationId xmlns:a16="http://schemas.microsoft.com/office/drawing/2014/main" id="{4C4284A6-5E09-9761-1047-2FC6C92FE534}"/>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cs typeface="Calibri"/>
            </a:endParaRPr>
          </a:p>
        </p:txBody>
      </p:sp>
      <p:sp>
        <p:nvSpPr>
          <p:cNvPr id="31" name="source">
            <a:extLst>
              <a:ext uri="{FF2B5EF4-FFF2-40B4-BE49-F238E27FC236}">
                <a16:creationId xmlns:a16="http://schemas.microsoft.com/office/drawing/2014/main" id="{04E4013B-56E3-3921-5910-E6C0AADE4A30}"/>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marL="0" marR="0" lvl="0" indent="0" algn="l" defTabSz="914400" eaLnBrk="1" fontAlgn="auto" latinLnBrk="0" hangingPunct="1">
              <a:lnSpc>
                <a:spcPct val="100000"/>
              </a:lnSpc>
              <a:spcBef>
                <a:spcPts val="0"/>
              </a:spcBef>
              <a:spcAft>
                <a:spcPts val="0"/>
              </a:spcAft>
              <a:buClrTx/>
              <a:buSzTx/>
              <a:buFontTx/>
              <a:buNone/>
              <a:tabLst/>
              <a:defRPr sz="825" b="0" i="0">
                <a:solidFill>
                  <a:srgbClr val="6A716A"/>
                </a:solidFill>
                <a:latin typeface="Aptos"/>
                <a:ea typeface="Aptos"/>
                <a:cs typeface="Aptos"/>
              </a:defRPr>
            </a:pPr>
            <a:r>
              <a:rPr kumimoji="0" sz="825" b="0" i="0" u="none" strike="noStrike" kern="1200" cap="none" spc="0" normalizeH="0" baseline="0" noProof="0" dirty="0">
                <a:ln>
                  <a:noFill/>
                </a:ln>
                <a:solidFill>
                  <a:srgbClr val="6A716A"/>
                </a:solidFill>
                <a:effectLst/>
                <a:uLnTx/>
                <a:uFillTx/>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7437CEAE-A1E6-CB6A-83E2-ED77EB021DB1}"/>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marL="0" marR="0" lvl="0" indent="0" algn="r" defTabSz="914400" eaLnBrk="1" fontAlgn="auto" latinLnBrk="0" hangingPunct="1">
              <a:lnSpc>
                <a:spcPct val="100000"/>
              </a:lnSpc>
              <a:spcBef>
                <a:spcPts val="0"/>
              </a:spcBef>
              <a:spcAft>
                <a:spcPts val="0"/>
              </a:spcAft>
              <a:buClrTx/>
              <a:buSzTx/>
              <a:buFontTx/>
              <a:buNone/>
              <a:tabLst/>
              <a:defRPr sz="975" b="1" i="0">
                <a:solidFill>
                  <a:srgbClr val="A94832"/>
                </a:solidFill>
                <a:latin typeface="Aptos"/>
                <a:ea typeface="Aptos"/>
                <a:cs typeface="Aptos"/>
              </a:defRPr>
            </a:pPr>
            <a:r>
              <a:rPr kumimoji="0" sz="975" b="1" i="0" u="none" strike="noStrike" kern="1200" cap="none" spc="0" normalizeH="0" baseline="0" noProof="0" dirty="0">
                <a:ln>
                  <a:noFill/>
                </a:ln>
                <a:solidFill>
                  <a:srgbClr val="A94832"/>
                </a:solidFill>
                <a:effectLst/>
                <a:uLnTx/>
                <a:uFillTx/>
                <a:latin typeface="Aptos"/>
                <a:ea typeface="Aptos"/>
                <a:cs typeface="Aptos"/>
              </a:rPr>
              <a:t>02</a:t>
            </a:r>
          </a:p>
        </p:txBody>
      </p:sp>
      <p:pic>
        <p:nvPicPr>
          <p:cNvPr id="5" name="Picture 4">
            <a:extLst>
              <a:ext uri="{FF2B5EF4-FFF2-40B4-BE49-F238E27FC236}">
                <a16:creationId xmlns:a16="http://schemas.microsoft.com/office/drawing/2014/main" id="{9DA4F59D-7A83-43E0-CDDF-EECD84F541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pic>
        <p:nvPicPr>
          <p:cNvPr id="7" name="Picture 6">
            <a:extLst>
              <a:ext uri="{FF2B5EF4-FFF2-40B4-BE49-F238E27FC236}">
                <a16:creationId xmlns:a16="http://schemas.microsoft.com/office/drawing/2014/main" id="{6F6BDB68-FBB9-58EF-126F-39602D2649B9}"/>
              </a:ext>
            </a:extLst>
          </p:cNvPr>
          <p:cNvPicPr>
            <a:picLocks noChangeAspect="1"/>
          </p:cNvPicPr>
          <p:nvPr/>
        </p:nvPicPr>
        <p:blipFill>
          <a:blip r:embed="rId4"/>
          <a:stretch>
            <a:fillRect/>
          </a:stretch>
        </p:blipFill>
        <p:spPr>
          <a:xfrm>
            <a:off x="581024" y="1660810"/>
            <a:ext cx="10872788" cy="4554002"/>
          </a:xfrm>
          <a:prstGeom prst="rect">
            <a:avLst/>
          </a:prstGeom>
        </p:spPr>
      </p:pic>
    </p:spTree>
    <p:extLst>
      <p:ext uri="{BB962C8B-B14F-4D97-AF65-F5344CB8AC3E}">
        <p14:creationId xmlns:p14="http://schemas.microsoft.com/office/powerpoint/2010/main" val="674256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0C2E7D0B-6B41-DCD9-DA91-5A0ABE00C525}"/>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80149344-BB8E-5FF5-27BA-8BDE41E4E0EE}"/>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marL="0" marR="0" lvl="0" indent="0" algn="l" defTabSz="914400" eaLnBrk="1" fontAlgn="auto" latinLnBrk="0" hangingPunct="1">
              <a:lnSpc>
                <a:spcPct val="95000"/>
              </a:lnSpc>
              <a:spcBef>
                <a:spcPts val="0"/>
              </a:spcBef>
              <a:spcAft>
                <a:spcPts val="0"/>
              </a:spcAft>
              <a:buClrTx/>
              <a:buSzTx/>
              <a:buFontTx/>
              <a:buNone/>
              <a:tabLst/>
              <a:defRPr sz="3750" b="1" i="0">
                <a:solidFill>
                  <a:srgbClr val="20352D"/>
                </a:solidFill>
                <a:latin typeface="Georgia"/>
                <a:ea typeface="Georgia"/>
                <a:cs typeface="Georgia"/>
              </a:defRPr>
            </a:pPr>
            <a:r>
              <a:rPr kumimoji="0" lang="en-US" sz="3750" b="1" i="0" u="none" strike="noStrike" kern="1200" cap="none" spc="0" normalizeH="0" baseline="0" noProof="0" dirty="0">
                <a:ln>
                  <a:noFill/>
                </a:ln>
                <a:solidFill>
                  <a:srgbClr val="20352D"/>
                </a:solidFill>
                <a:effectLst/>
                <a:uLnTx/>
                <a:uFillTx/>
                <a:latin typeface="Georgia"/>
                <a:ea typeface="Georgia"/>
                <a:cs typeface="Georgia"/>
              </a:rPr>
              <a:t>Information on Drawings</a:t>
            </a:r>
          </a:p>
        </p:txBody>
      </p:sp>
      <p:sp>
        <p:nvSpPr>
          <p:cNvPr id="3" name="title-rule">
            <a:extLst>
              <a:ext uri="{FF2B5EF4-FFF2-40B4-BE49-F238E27FC236}">
                <a16:creationId xmlns:a16="http://schemas.microsoft.com/office/drawing/2014/main" id="{8DAE1CE6-2192-0FAD-83DE-E3DCB5404745}"/>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cs typeface="Calibri"/>
            </a:endParaRPr>
          </a:p>
        </p:txBody>
      </p:sp>
      <p:sp>
        <p:nvSpPr>
          <p:cNvPr id="30" name="footer-rule">
            <a:extLst>
              <a:ext uri="{FF2B5EF4-FFF2-40B4-BE49-F238E27FC236}">
                <a16:creationId xmlns:a16="http://schemas.microsoft.com/office/drawing/2014/main" id="{749D2919-413C-8F18-E4E4-2D860BC4B378}"/>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cs typeface="Calibri"/>
            </a:endParaRPr>
          </a:p>
        </p:txBody>
      </p:sp>
      <p:sp>
        <p:nvSpPr>
          <p:cNvPr id="31" name="source">
            <a:extLst>
              <a:ext uri="{FF2B5EF4-FFF2-40B4-BE49-F238E27FC236}">
                <a16:creationId xmlns:a16="http://schemas.microsoft.com/office/drawing/2014/main" id="{90DEA250-6F17-06B5-C85E-16FE38E586F4}"/>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marL="0" marR="0" lvl="0" indent="0" algn="l" defTabSz="914400" eaLnBrk="1" fontAlgn="auto" latinLnBrk="0" hangingPunct="1">
              <a:lnSpc>
                <a:spcPct val="100000"/>
              </a:lnSpc>
              <a:spcBef>
                <a:spcPts val="0"/>
              </a:spcBef>
              <a:spcAft>
                <a:spcPts val="0"/>
              </a:spcAft>
              <a:buClrTx/>
              <a:buSzTx/>
              <a:buFontTx/>
              <a:buNone/>
              <a:tabLst/>
              <a:defRPr sz="825" b="0" i="0">
                <a:solidFill>
                  <a:srgbClr val="6A716A"/>
                </a:solidFill>
                <a:latin typeface="Aptos"/>
                <a:ea typeface="Aptos"/>
                <a:cs typeface="Aptos"/>
              </a:defRPr>
            </a:pPr>
            <a:r>
              <a:rPr kumimoji="0" sz="825" b="0" i="0" u="none" strike="noStrike" kern="1200" cap="none" spc="0" normalizeH="0" baseline="0" noProof="0" dirty="0">
                <a:ln>
                  <a:noFill/>
                </a:ln>
                <a:solidFill>
                  <a:srgbClr val="6A716A"/>
                </a:solidFill>
                <a:effectLst/>
                <a:uLnTx/>
                <a:uFillTx/>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9107AD21-0D49-A72B-BFA8-A75F66465977}"/>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marL="0" marR="0" lvl="0" indent="0" algn="r" defTabSz="914400" eaLnBrk="1" fontAlgn="auto" latinLnBrk="0" hangingPunct="1">
              <a:lnSpc>
                <a:spcPct val="100000"/>
              </a:lnSpc>
              <a:spcBef>
                <a:spcPts val="0"/>
              </a:spcBef>
              <a:spcAft>
                <a:spcPts val="0"/>
              </a:spcAft>
              <a:buClrTx/>
              <a:buSzTx/>
              <a:buFontTx/>
              <a:buNone/>
              <a:tabLst/>
              <a:defRPr sz="975" b="1" i="0">
                <a:solidFill>
                  <a:srgbClr val="A94832"/>
                </a:solidFill>
                <a:latin typeface="Aptos"/>
                <a:ea typeface="Aptos"/>
                <a:cs typeface="Aptos"/>
              </a:defRPr>
            </a:pPr>
            <a:r>
              <a:rPr kumimoji="0" sz="975" b="1" i="0" u="none" strike="noStrike" kern="1200" cap="none" spc="0" normalizeH="0" baseline="0" noProof="0" dirty="0">
                <a:ln>
                  <a:noFill/>
                </a:ln>
                <a:solidFill>
                  <a:srgbClr val="A94832"/>
                </a:solidFill>
                <a:effectLst/>
                <a:uLnTx/>
                <a:uFillTx/>
                <a:latin typeface="Aptos"/>
                <a:ea typeface="Aptos"/>
                <a:cs typeface="Aptos"/>
              </a:rPr>
              <a:t>02</a:t>
            </a:r>
          </a:p>
        </p:txBody>
      </p:sp>
      <p:pic>
        <p:nvPicPr>
          <p:cNvPr id="5" name="Picture 4">
            <a:extLst>
              <a:ext uri="{FF2B5EF4-FFF2-40B4-BE49-F238E27FC236}">
                <a16:creationId xmlns:a16="http://schemas.microsoft.com/office/drawing/2014/main" id="{83D57FD8-DA1C-27BB-5B69-EF7F24D42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pic>
        <p:nvPicPr>
          <p:cNvPr id="6" name="Picture 5">
            <a:extLst>
              <a:ext uri="{FF2B5EF4-FFF2-40B4-BE49-F238E27FC236}">
                <a16:creationId xmlns:a16="http://schemas.microsoft.com/office/drawing/2014/main" id="{901E7A88-BC28-E927-53F4-803344E3776A}"/>
              </a:ext>
            </a:extLst>
          </p:cNvPr>
          <p:cNvPicPr>
            <a:picLocks noChangeAspect="1"/>
          </p:cNvPicPr>
          <p:nvPr/>
        </p:nvPicPr>
        <p:blipFill>
          <a:blip r:embed="rId4"/>
          <a:stretch>
            <a:fillRect/>
          </a:stretch>
        </p:blipFill>
        <p:spPr>
          <a:xfrm>
            <a:off x="1085005" y="3155456"/>
            <a:ext cx="10380086" cy="1351006"/>
          </a:xfrm>
          <a:prstGeom prst="rect">
            <a:avLst/>
          </a:prstGeom>
        </p:spPr>
      </p:pic>
    </p:spTree>
    <p:extLst>
      <p:ext uri="{BB962C8B-B14F-4D97-AF65-F5344CB8AC3E}">
        <p14:creationId xmlns:p14="http://schemas.microsoft.com/office/powerpoint/2010/main" val="374636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EDDF"/>
        </a:solidFill>
        <a:effectLst/>
      </p:bgPr>
    </p:bg>
    <p:spTree>
      <p:nvGrpSpPr>
        <p:cNvPr id="1" name="">
          <a:extLst>
            <a:ext uri="{FF2B5EF4-FFF2-40B4-BE49-F238E27FC236}">
              <a16:creationId xmlns:a16="http://schemas.microsoft.com/office/drawing/2014/main" id="{D85012FA-9B2C-C1D5-CBFE-3E93AF116FE5}"/>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9D67BE91-C75D-B3AD-EF9A-C9850BBD0A45}"/>
              </a:ext>
            </a:extLst>
          </p:cNvPr>
          <p:cNvSpPr>
            <a:spLocks noGrp="1"/>
          </p:cNvSpPr>
          <p:nvPr/>
        </p:nvSpPr>
        <p:spPr>
          <a:xfrm>
            <a:off x="738187" y="876119"/>
            <a:ext cx="10715625" cy="838200"/>
          </a:xfrm>
          <a:prstGeom prst="rect">
            <a:avLst/>
          </a:prstGeom>
          <a:noFill/>
          <a:ln w="0">
            <a:noFill/>
            <a:prstDash val="solid"/>
          </a:ln>
        </p:spPr>
        <p:txBody>
          <a:bodyPr wrap="square" lIns="0" tIns="0" rIns="0" bIns="0" anchor="t">
            <a:normAutofit fontScale="99693"/>
          </a:bodyPr>
          <a:lstStyle/>
          <a:p>
            <a:pPr>
              <a:lnSpc>
                <a:spcPct val="95000"/>
              </a:lnSpc>
              <a:defRPr sz="3750" b="1" i="0">
                <a:solidFill>
                  <a:srgbClr val="20352D"/>
                </a:solidFill>
                <a:latin typeface="Georgia"/>
                <a:ea typeface="Georgia"/>
                <a:cs typeface="Georgia"/>
              </a:defRPr>
            </a:pPr>
            <a:r>
              <a:rPr lang="en-US" sz="3750" b="1" dirty="0">
                <a:solidFill>
                  <a:srgbClr val="20352D"/>
                </a:solidFill>
                <a:latin typeface="Georgia"/>
                <a:ea typeface="Georgia"/>
                <a:cs typeface="Georgia"/>
              </a:rPr>
              <a:t>Next Steps</a:t>
            </a:r>
          </a:p>
        </p:txBody>
      </p:sp>
      <p:sp>
        <p:nvSpPr>
          <p:cNvPr id="3" name="title-rule">
            <a:extLst>
              <a:ext uri="{FF2B5EF4-FFF2-40B4-BE49-F238E27FC236}">
                <a16:creationId xmlns:a16="http://schemas.microsoft.com/office/drawing/2014/main" id="{14828935-73CD-91D7-342F-FAAD58D729F3}"/>
              </a:ext>
            </a:extLst>
          </p:cNvPr>
          <p:cNvSpPr>
            <a:spLocks noGrp="1"/>
          </p:cNvSpPr>
          <p:nvPr/>
        </p:nvSpPr>
        <p:spPr>
          <a:xfrm>
            <a:off x="723900" y="1524000"/>
            <a:ext cx="10744200" cy="0"/>
          </a:xfrm>
          <a:prstGeom prst="line">
            <a:avLst/>
          </a:prstGeom>
          <a:noFill/>
          <a:ln w="19050">
            <a:solidFill>
              <a:srgbClr val="E6DEC9"/>
            </a:solidFill>
            <a:prstDash val="solid"/>
          </a:ln>
        </p:spPr>
        <p:txBody>
          <a:bodyPr/>
          <a:lstStyle/>
          <a:p>
            <a:endParaRPr lang="en-US" dirty="0"/>
          </a:p>
        </p:txBody>
      </p:sp>
      <p:sp>
        <p:nvSpPr>
          <p:cNvPr id="30" name="footer-rule">
            <a:extLst>
              <a:ext uri="{FF2B5EF4-FFF2-40B4-BE49-F238E27FC236}">
                <a16:creationId xmlns:a16="http://schemas.microsoft.com/office/drawing/2014/main" id="{1AA2C588-FCE8-EE38-C2D4-779AEF90C20C}"/>
              </a:ext>
            </a:extLst>
          </p:cNvPr>
          <p:cNvSpPr>
            <a:spLocks noGrp="1"/>
          </p:cNvSpPr>
          <p:nvPr/>
        </p:nvSpPr>
        <p:spPr>
          <a:xfrm>
            <a:off x="723900" y="6467475"/>
            <a:ext cx="10744200" cy="0"/>
          </a:xfrm>
          <a:prstGeom prst="line">
            <a:avLst/>
          </a:prstGeom>
          <a:noFill/>
          <a:ln w="9525">
            <a:solidFill>
              <a:srgbClr val="E6DEC9"/>
            </a:solidFill>
            <a:prstDash val="solid"/>
          </a:ln>
        </p:spPr>
        <p:txBody>
          <a:bodyPr/>
          <a:lstStyle/>
          <a:p>
            <a:endParaRPr lang="en-US" dirty="0"/>
          </a:p>
        </p:txBody>
      </p:sp>
      <p:sp>
        <p:nvSpPr>
          <p:cNvPr id="31" name="source">
            <a:extLst>
              <a:ext uri="{FF2B5EF4-FFF2-40B4-BE49-F238E27FC236}">
                <a16:creationId xmlns:a16="http://schemas.microsoft.com/office/drawing/2014/main" id="{5783266F-1907-A3D7-4589-44272EAF9AD0}"/>
              </a:ext>
            </a:extLst>
          </p:cNvPr>
          <p:cNvSpPr>
            <a:spLocks noGrp="1"/>
          </p:cNvSpPr>
          <p:nvPr/>
        </p:nvSpPr>
        <p:spPr>
          <a:xfrm>
            <a:off x="723900" y="6543675"/>
            <a:ext cx="9763125" cy="171450"/>
          </a:xfrm>
          <a:prstGeom prst="rect">
            <a:avLst/>
          </a:prstGeom>
          <a:noFill/>
          <a:ln w="0">
            <a:noFill/>
            <a:prstDash val="solid"/>
          </a:ln>
        </p:spPr>
        <p:txBody>
          <a:bodyPr wrap="square" lIns="0" tIns="0" rIns="0" bIns="0" anchor="t">
            <a:normAutofit/>
          </a:bodyPr>
          <a:lstStyle/>
          <a:p>
            <a:pPr algn="l">
              <a:lnSpc>
                <a:spcPct val="100000"/>
              </a:lnSpc>
              <a:buNone/>
              <a:defRPr sz="825" b="0" i="0">
                <a:solidFill>
                  <a:srgbClr val="6A716A"/>
                </a:solidFill>
                <a:latin typeface="Aptos"/>
                <a:ea typeface="Aptos"/>
                <a:cs typeface="Aptos"/>
              </a:defRPr>
            </a:pPr>
            <a:r>
              <a:rPr sz="825" b="0" i="0" dirty="0">
                <a:solidFill>
                  <a:srgbClr val="6A716A"/>
                </a:solidFill>
                <a:latin typeface="Aptos"/>
                <a:ea typeface="Aptos"/>
                <a:cs typeface="Aptos"/>
              </a:rPr>
              <a:t>Town of Pelham, College and Emmett Street Reconstruction</a:t>
            </a:r>
          </a:p>
        </p:txBody>
      </p:sp>
      <p:sp>
        <p:nvSpPr>
          <p:cNvPr id="32" name="page-number">
            <a:extLst>
              <a:ext uri="{FF2B5EF4-FFF2-40B4-BE49-F238E27FC236}">
                <a16:creationId xmlns:a16="http://schemas.microsoft.com/office/drawing/2014/main" id="{0C9315E4-437B-BDB5-FD40-049B6C19E571}"/>
              </a:ext>
            </a:extLst>
          </p:cNvPr>
          <p:cNvSpPr>
            <a:spLocks noGrp="1"/>
          </p:cNvSpPr>
          <p:nvPr/>
        </p:nvSpPr>
        <p:spPr>
          <a:xfrm>
            <a:off x="10953750" y="6515100"/>
            <a:ext cx="514350" cy="209550"/>
          </a:xfrm>
          <a:prstGeom prst="rect">
            <a:avLst/>
          </a:prstGeom>
          <a:noFill/>
          <a:ln w="0">
            <a:noFill/>
            <a:prstDash val="solid"/>
          </a:ln>
        </p:spPr>
        <p:txBody>
          <a:bodyPr wrap="square" lIns="0" tIns="0" rIns="0" bIns="0" anchor="t">
            <a:normAutofit/>
          </a:bodyPr>
          <a:lstStyle/>
          <a:p>
            <a:pPr algn="r">
              <a:lnSpc>
                <a:spcPct val="100000"/>
              </a:lnSpc>
              <a:buNone/>
              <a:defRPr sz="975" b="1" i="0">
                <a:solidFill>
                  <a:srgbClr val="A94832"/>
                </a:solidFill>
                <a:latin typeface="Aptos"/>
                <a:ea typeface="Aptos"/>
                <a:cs typeface="Aptos"/>
              </a:defRPr>
            </a:pPr>
            <a:r>
              <a:rPr sz="975" b="1" i="0" dirty="0">
                <a:solidFill>
                  <a:srgbClr val="A94832"/>
                </a:solidFill>
                <a:latin typeface="Aptos"/>
                <a:ea typeface="Aptos"/>
                <a:cs typeface="Aptos"/>
              </a:rPr>
              <a:t>02</a:t>
            </a:r>
          </a:p>
        </p:txBody>
      </p:sp>
      <p:pic>
        <p:nvPicPr>
          <p:cNvPr id="5" name="Picture 4">
            <a:extLst>
              <a:ext uri="{FF2B5EF4-FFF2-40B4-BE49-F238E27FC236}">
                <a16:creationId xmlns:a16="http://schemas.microsoft.com/office/drawing/2014/main" id="{7C1AEF4F-6C67-57B3-F5BD-0D686DCDE5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7367" y="133350"/>
            <a:ext cx="1055449" cy="1061093"/>
          </a:xfrm>
          <a:prstGeom prst="rect">
            <a:avLst/>
          </a:prstGeom>
        </p:spPr>
      </p:pic>
      <p:sp>
        <p:nvSpPr>
          <p:cNvPr id="6" name="TextBox 5">
            <a:extLst>
              <a:ext uri="{FF2B5EF4-FFF2-40B4-BE49-F238E27FC236}">
                <a16:creationId xmlns:a16="http://schemas.microsoft.com/office/drawing/2014/main" id="{18644262-EE5E-A408-D2F9-7923DBBD40D7}"/>
              </a:ext>
            </a:extLst>
          </p:cNvPr>
          <p:cNvSpPr txBox="1"/>
          <p:nvPr/>
        </p:nvSpPr>
        <p:spPr>
          <a:xfrm>
            <a:off x="738187" y="1714319"/>
            <a:ext cx="10828973"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t>PIC #2 – Review the proposed design / Ask Questions / Provide Feedback.</a:t>
            </a:r>
          </a:p>
          <a:p>
            <a:pPr marL="285750" indent="-285750">
              <a:buFont typeface="Arial" panose="020B0604020202020204" pitchFamily="34" charset="0"/>
              <a:buChar char="•"/>
            </a:pPr>
            <a:r>
              <a:rPr lang="en-US" sz="2800" dirty="0"/>
              <a:t>PIC Materials will be posted on the Town’s Website. An online comment tool is available to provide comments until October 13</a:t>
            </a:r>
            <a:r>
              <a:rPr lang="en-US" sz="2800" baseline="30000" dirty="0"/>
              <a:t>th</a:t>
            </a:r>
            <a:r>
              <a:rPr lang="en-US" sz="2800" dirty="0"/>
              <a:t>.</a:t>
            </a:r>
          </a:p>
          <a:p>
            <a:pPr marL="285750" indent="-285750">
              <a:buFont typeface="Arial" panose="020B0604020202020204" pitchFamily="34" charset="0"/>
              <a:buChar char="•"/>
            </a:pPr>
            <a:r>
              <a:rPr lang="en-US" sz="2800" dirty="0"/>
              <a:t>Comment Review Period by Project Team (Q4 2026).</a:t>
            </a:r>
          </a:p>
          <a:p>
            <a:pPr marL="285750" indent="-285750">
              <a:buFont typeface="Arial" panose="020B0604020202020204" pitchFamily="34" charset="0"/>
              <a:buChar char="•"/>
            </a:pPr>
            <a:r>
              <a:rPr lang="en-US" sz="2800" dirty="0"/>
              <a:t>Detailed and Final Design Including Landscaping Plan (Q4 2026).</a:t>
            </a:r>
          </a:p>
          <a:p>
            <a:pPr marL="285750" indent="-285750">
              <a:buFont typeface="Arial" panose="020B0604020202020204" pitchFamily="34" charset="0"/>
              <a:buChar char="•"/>
            </a:pPr>
            <a:r>
              <a:rPr lang="en-US" sz="2800" dirty="0"/>
              <a:t>Tender and Award of Project (Q1/Q2 2027).</a:t>
            </a:r>
          </a:p>
          <a:p>
            <a:pPr marL="285750" indent="-285750">
              <a:buFont typeface="Arial" panose="020B0604020202020204" pitchFamily="34" charset="0"/>
              <a:buChar char="•"/>
            </a:pPr>
            <a:r>
              <a:rPr lang="en-US" sz="2800" dirty="0"/>
              <a:t>Commencement of Construction (Q2 / Q3 2027).</a:t>
            </a:r>
          </a:p>
          <a:p>
            <a:pPr marL="285750" indent="-285750">
              <a:buFont typeface="Arial" panose="020B0604020202020204" pitchFamily="34" charset="0"/>
              <a:buChar char="•"/>
            </a:pPr>
            <a:r>
              <a:rPr lang="en-US" sz="2800" dirty="0"/>
              <a:t>Project Completion (Q3 2028).  </a:t>
            </a:r>
          </a:p>
        </p:txBody>
      </p:sp>
    </p:spTree>
    <p:extLst>
      <p:ext uri="{BB962C8B-B14F-4D97-AF65-F5344CB8AC3E}">
        <p14:creationId xmlns:p14="http://schemas.microsoft.com/office/powerpoint/2010/main" val="181589341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2562</TotalTime>
  <Words>2409</Words>
  <Application>Microsoft Office PowerPoint</Application>
  <PresentationFormat>Widescreen</PresentationFormat>
  <Paragraphs>229</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Calibri</vt:lpstr>
      <vt:lpstr>Georgia</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Nicholas Palomba</dc:creator>
  <cp:lastModifiedBy>Jason Marr</cp:lastModifiedBy>
  <cp:revision>20</cp:revision>
  <dcterms:created xsi:type="dcterms:W3CDTF">2026-09-16T14:05:22Z</dcterms:created>
  <dcterms:modified xsi:type="dcterms:W3CDTF">2026-09-22T21:37:24Z</dcterms:modified>
</cp:coreProperties>
</file>